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53-3C1E-4A9E-9AD9-C2B46CDB5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B4DB2-D49F-E679-D08C-E58F2B30D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AB53-18CC-0C34-F2BF-A5AC3C12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BA811-37F5-9307-99D0-70D79072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FDAD-2994-FD01-3CF1-4C1DC5C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6850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46ED-46F2-D18E-ACEB-79C0DDA2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36CD7-1EBD-A953-B686-CD67E26AD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3EFED-429A-83A2-99A0-D1C8D546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240B9-7FA0-7498-DEA7-E3680314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3AF2B-AF64-511A-2EA4-A7F94EEA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8634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83C0A-13B1-BE77-1DC0-4BE66735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4994F-62D9-6C32-5B62-060E4FD7F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CD95-1014-8E39-DC98-3FB0A5D6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3714C-B237-33EE-5817-6E4F79C2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7B19-7DB7-F531-FE6A-43523618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0629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C740-E5B0-F501-4A9F-2E0C2038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C41B-C5EE-1F5C-2BA1-001B9D9D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C5F5-7FF0-7B08-6CF0-08F6E38D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62A8-0211-F127-C3F3-0C5B6D0F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CE615-86F4-6642-C80B-CD063FD8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12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98E-EBEF-0798-CE4D-187F630D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A80F-4979-4CE4-AF4A-D58EB7D5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11F16-28DE-5C42-44A8-4CD82CCC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35A48-1490-FCA3-0870-49C07B76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CC5E-F988-DCFD-393A-50547986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1069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0A47-11A5-4306-F61E-A5B82B0A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8142-722E-7694-F6F9-E735A7FAB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A91B0-9E7D-5FA1-B6CB-6A1F2F33F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05C65-14F1-E929-007D-7865935D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69581-09CD-21C7-0FF8-81F523D8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6051B-1CBA-A719-BE07-C622A332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806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9B34-1E12-9801-56E3-FA4FAC64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F25B0-C266-E10C-C242-5F34F521E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C7DC3-3867-8800-FC19-030ED5948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D74BF-E9B9-C344-C9AA-73733DA01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8F325-2290-A5DE-2453-46E8DDBF3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20ECBF-B318-8B51-AD48-F89F6472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1066A-DD8E-13AE-B96A-589EC033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2C3FF-0A6A-19E0-4CF4-F9318E0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3985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9C80-825A-340B-0617-0C61019E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454FF-2778-E7D1-CD2C-B9995F77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50EE2-4210-4443-EB11-0E923E3F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EE3D0-00C4-5DCE-F6EB-C15E8D3C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383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D455D-23F6-D4AA-C763-6B31A661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7227B-D3F2-BFE2-35E4-54720E70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F6D17-432B-0E58-754A-8D5292CE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93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8E0-D526-BC08-AEA8-86CBFDED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74B11-0968-F3E8-748C-9C30F31B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24BBA-67BC-059A-3A49-A06B6040F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42C02-57EB-CC09-312A-5C9922C5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5FF03-111D-578B-5B1E-9F790727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5C73-21E6-766A-8F36-69580BC2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4508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3B09-AAD9-7EA8-501D-20990FFB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18BD83-BF90-D5CA-CB01-1D956BEFF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C6C16-E462-905F-BFC5-82F9D970F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BA578-C1CE-DE39-A6B1-9AF003E7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7CECF-C93D-E898-C2A7-36187A27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9516E-726B-2856-6C79-33274A24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406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A919D-AAE8-2CAC-A760-CE4B7DEE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D3A6C-A646-64E9-527E-31528FED7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0DCC-1E65-1B6E-FE51-59B5A248D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8D3F3-428A-DD42-AAC6-5605DED6D1E9}" type="datetimeFigureOut">
              <a:rPr lang="en-DK" smtClean="0"/>
              <a:t>22/01/2025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66341-6F12-1524-148A-39F7A4E0C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5FAE-FDED-759E-911A-D2DB67570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83B3D-79FF-1341-B300-5A4F356AEF9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959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5.png"/><Relationship Id="rId2" Type="http://schemas.openxmlformats.org/officeDocument/2006/relationships/image" Target="../media/image1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3.png"/><Relationship Id="rId10" Type="http://schemas.openxmlformats.org/officeDocument/2006/relationships/image" Target="../media/image26.png"/><Relationship Id="rId19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4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9D6D-362D-D115-DB27-62FF2EFD6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371644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E907-807C-EB84-BAF1-BB14E81F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27AAA-637D-A4EE-46A2-06A729EFB538}"/>
              </a:ext>
            </a:extLst>
          </p:cNvPr>
          <p:cNvSpPr txBox="1"/>
          <p:nvPr/>
        </p:nvSpPr>
        <p:spPr>
          <a:xfrm>
            <a:off x="838200" y="1797269"/>
            <a:ext cx="483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”Regression” models </a:t>
            </a:r>
          </a:p>
        </p:txBody>
      </p:sp>
      <p:pic>
        <p:nvPicPr>
          <p:cNvPr id="7" name="Picture 6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24A1073D-2035-9A1C-A5E9-8AF5D7F2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68" y="4051901"/>
            <a:ext cx="3759200" cy="965200"/>
          </a:xfrm>
          <a:prstGeom prst="rect">
            <a:avLst/>
          </a:prstGeom>
        </p:spPr>
      </p:pic>
      <p:pic>
        <p:nvPicPr>
          <p:cNvPr id="9" name="Picture 8" descr="A black text with a question mark&#10;&#10;AI-generated content may be incorrect.">
            <a:extLst>
              <a:ext uri="{FF2B5EF4-FFF2-40B4-BE49-F238E27FC236}">
                <a16:creationId xmlns:a16="http://schemas.microsoft.com/office/drawing/2014/main" id="{189E2C7D-13E7-ED2B-52E9-656F86BC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53" y="3201915"/>
            <a:ext cx="3365500" cy="685800"/>
          </a:xfrm>
          <a:prstGeom prst="rect">
            <a:avLst/>
          </a:prstGeom>
        </p:spPr>
      </p:pic>
      <p:pic>
        <p:nvPicPr>
          <p:cNvPr id="11" name="Picture 10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1924B4BA-90F4-AF2D-5FF5-346E62EA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53" y="2406987"/>
            <a:ext cx="2628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8489C5-FF3B-3C78-2C46-D93E073FDE8A}"/>
              </a:ext>
            </a:extLst>
          </p:cNvPr>
          <p:cNvSpPr txBox="1"/>
          <p:nvPr/>
        </p:nvSpPr>
        <p:spPr>
          <a:xfrm>
            <a:off x="841046" y="5017101"/>
            <a:ext cx="3867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Models have few learnable parameters, and have predefined behaviour.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662FB-3EBD-1C93-548B-A874AD466300}"/>
              </a:ext>
            </a:extLst>
          </p:cNvPr>
          <p:cNvSpPr txBox="1"/>
          <p:nvPr/>
        </p:nvSpPr>
        <p:spPr>
          <a:xfrm>
            <a:off x="7170683" y="1690688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Machine learning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3DACF-007D-12DB-7686-B3EE40DA378D}"/>
              </a:ext>
            </a:extLst>
          </p:cNvPr>
          <p:cNvSpPr txBox="1"/>
          <p:nvPr/>
        </p:nvSpPr>
        <p:spPr>
          <a:xfrm>
            <a:off x="7609490" y="2406987"/>
            <a:ext cx="3310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u="sng" dirty="0"/>
              <a:t>Neural networks </a:t>
            </a:r>
          </a:p>
          <a:p>
            <a:endParaRPr lang="en-DK" dirty="0"/>
          </a:p>
          <a:p>
            <a:r>
              <a:rPr lang="en-DK" dirty="0"/>
              <a:t>Kernel models</a:t>
            </a:r>
          </a:p>
          <a:p>
            <a:endParaRPr lang="en-DK" dirty="0"/>
          </a:p>
          <a:p>
            <a:r>
              <a:rPr lang="en-DK" dirty="0"/>
              <a:t>Decision Trees</a:t>
            </a:r>
          </a:p>
          <a:p>
            <a:endParaRPr lang="en-DK" dirty="0"/>
          </a:p>
          <a:p>
            <a:r>
              <a:rPr lang="en-DK" dirty="0"/>
              <a:t>Random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952DB-D547-E840-1B16-240734C83D11}"/>
              </a:ext>
            </a:extLst>
          </p:cNvPr>
          <p:cNvSpPr txBox="1"/>
          <p:nvPr/>
        </p:nvSpPr>
        <p:spPr>
          <a:xfrm>
            <a:off x="7170683" y="4797981"/>
            <a:ext cx="331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Models are very expressive and can adapt to data – little predefined behaviour. </a:t>
            </a:r>
          </a:p>
        </p:txBody>
      </p:sp>
    </p:spTree>
    <p:extLst>
      <p:ext uri="{BB962C8B-B14F-4D97-AF65-F5344CB8AC3E}">
        <p14:creationId xmlns:p14="http://schemas.microsoft.com/office/powerpoint/2010/main" val="215299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C866-D0D4-B564-B664-8EABC991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83449D7-D8D5-6A81-8842-B63EA6CD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A53C8-E3FD-8F04-C625-E621D1FCD422}"/>
              </a:ext>
            </a:extLst>
          </p:cNvPr>
          <p:cNvSpPr txBox="1"/>
          <p:nvPr/>
        </p:nvSpPr>
        <p:spPr>
          <a:xfrm>
            <a:off x="8852338" y="1564563"/>
            <a:ext cx="250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Y</a:t>
            </a:r>
            <a:r>
              <a:rPr lang="en-GB" dirty="0"/>
              <a:t>o</a:t>
            </a:r>
            <a:r>
              <a:rPr lang="en-DK" dirty="0"/>
              <a:t>u might have seen depictions like this</a:t>
            </a:r>
          </a:p>
        </p:txBody>
      </p:sp>
    </p:spTree>
    <p:extLst>
      <p:ext uri="{BB962C8B-B14F-4D97-AF65-F5344CB8AC3E}">
        <p14:creationId xmlns:p14="http://schemas.microsoft.com/office/powerpoint/2010/main" val="10613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1B638-49C7-67A2-5A49-2A65FBB2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6ACA-3189-BD5F-409C-273EFA41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892702-AA98-7ACF-2D48-F4C95FD9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15A9D0-8FC8-05C3-B6AD-7783ADDB0E1F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15A9D0-8FC8-05C3-B6AD-7783ADDB0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D928E-9E72-1FA2-4576-9F9F8E8A6073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D928E-9E72-1FA2-4576-9F9F8E8A6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805389-6FF1-8EB8-46B8-CD06EAC395AD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805389-6FF1-8EB8-46B8-CD06EAC39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5EEF3-CC2B-36C7-FB8F-0B8F08115114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75EEF3-CC2B-36C7-FB8F-0B8F08115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F9969-F4D7-FD40-E28A-41486624054C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F9969-F4D7-FD40-E28A-41486624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93F9A-6778-3574-9FA0-06FFE9776EAB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793F9A-6778-3574-9FA0-06FFE977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27503-8171-9020-595D-2CB5B097CCC9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27503-8171-9020-595D-2CB5B097C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744CA6-9059-66E0-7CF3-1D50F1FA7B07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744CA6-9059-66E0-7CF3-1D50F1FA7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D499E-C85F-6E67-FC1B-413A88EE6CA8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D499E-C85F-6E67-FC1B-413A88EE6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21A4B8-A08A-1D81-D891-56E25F8372ED}"/>
              </a:ext>
            </a:extLst>
          </p:cNvPr>
          <p:cNvCxnSpPr>
            <a:cxnSpLocks/>
          </p:cNvCxnSpPr>
          <p:nvPr/>
        </p:nvCxnSpPr>
        <p:spPr>
          <a:xfrm>
            <a:off x="3090041" y="3040738"/>
            <a:ext cx="1523562" cy="3397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D39C5E-EA00-A2EF-AA19-421EAC7C4F72}"/>
              </a:ext>
            </a:extLst>
          </p:cNvPr>
          <p:cNvSpPr txBox="1"/>
          <p:nvPr/>
        </p:nvSpPr>
        <p:spPr>
          <a:xfrm>
            <a:off x="1925363" y="2553790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input is three numbers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D1DCC-7EE9-5872-0CEA-E9204B4C8DF8}"/>
              </a:ext>
            </a:extLst>
          </p:cNvPr>
          <p:cNvSpPr txBox="1"/>
          <p:nvPr/>
        </p:nvSpPr>
        <p:spPr>
          <a:xfrm>
            <a:off x="9764110" y="2451773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Output is two numbers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6639BA-3DDC-57B5-E7AA-4D922E2EA7DF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148889" y="2774939"/>
            <a:ext cx="615221" cy="2657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F6E360-D588-D5C6-7AFA-540058B9CDD5}"/>
              </a:ext>
            </a:extLst>
          </p:cNvPr>
          <p:cNvCxnSpPr>
            <a:cxnSpLocks/>
          </p:cNvCxnSpPr>
          <p:nvPr/>
        </p:nvCxnSpPr>
        <p:spPr>
          <a:xfrm flipH="1" flipV="1">
            <a:off x="7396545" y="5935044"/>
            <a:ext cx="1342441" cy="3973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6A160E-8F7A-5582-4E37-DD05C07B5CAC}"/>
              </a:ext>
            </a:extLst>
          </p:cNvPr>
          <p:cNvSpPr txBox="1"/>
          <p:nvPr/>
        </p:nvSpPr>
        <p:spPr>
          <a:xfrm>
            <a:off x="8867152" y="6009258"/>
            <a:ext cx="242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Input is converted to four numbers</a:t>
            </a:r>
          </a:p>
        </p:txBody>
      </p:sp>
    </p:spTree>
    <p:extLst>
      <p:ext uri="{BB962C8B-B14F-4D97-AF65-F5344CB8AC3E}">
        <p14:creationId xmlns:p14="http://schemas.microsoft.com/office/powerpoint/2010/main" val="168364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4802A-C9A9-01C8-7340-C82633AD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E341-B3A4-5B31-0E02-47ACAC1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64B98B-8C35-EA05-AA2B-232797E4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63BC7A-D6B5-7177-87A7-060C995F006C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63BC7A-D6B5-7177-87A7-060C995F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B0E729-37C5-A869-9137-EA342599D77E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B0E729-37C5-A869-9137-EA342599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0B4E7-7EAA-5436-9CC6-0D7C5C694DE8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D0B4E7-7EAA-5436-9CC6-0D7C5C694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92BFC-B47F-73F4-445C-E561D493515F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92BFC-B47F-73F4-445C-E561D493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618B3-4728-C5F9-A1B0-37D1531EC204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0618B3-4728-C5F9-A1B0-37D1531E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099BB-7D06-7B02-AC40-B730876DB287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099BB-7D06-7B02-AC40-B730876D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57D48-A2B4-9949-38B9-F5E63B54838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57D48-A2B4-9949-38B9-F5E63B54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496C6-B6F5-94E3-654B-269E7723C9EB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496C6-B6F5-94E3-654B-269E7723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CEC13-9742-BD9E-B8B7-E016C24A9451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0CEC13-9742-BD9E-B8B7-E016C24A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DB965-E00D-BAED-F0F1-989606BC8C92}"/>
              </a:ext>
            </a:extLst>
          </p:cNvPr>
          <p:cNvCxnSpPr>
            <a:cxnSpLocks/>
          </p:cNvCxnSpPr>
          <p:nvPr/>
        </p:nvCxnSpPr>
        <p:spPr>
          <a:xfrm flipH="1">
            <a:off x="7304690" y="1267588"/>
            <a:ext cx="1292772" cy="5131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AF59DF-C1E1-1AFF-D639-DFB5180A04C8}"/>
              </a:ext>
            </a:extLst>
          </p:cNvPr>
          <p:cNvSpPr txBox="1"/>
          <p:nvPr/>
        </p:nvSpPr>
        <p:spPr>
          <a:xfrm>
            <a:off x="8710629" y="1043130"/>
            <a:ext cx="291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How is this calculated?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1788A7-DDE4-A5F5-5A5B-323209B6C690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88CBF1-75B9-0E7C-7BD7-E33FF0006CD1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592A99-8253-C829-F232-443CC751916B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63A29A-84B5-D7A1-21C8-F437C450DF26}"/>
                  </a:ext>
                </a:extLst>
              </p:cNvPr>
              <p:cNvSpPr txBox="1"/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63A29A-84B5-D7A1-21C8-F437C450D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blipFill>
                <a:blip r:embed="rId12"/>
                <a:stretch>
                  <a:fillRect l="-4032" r="-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ADB0D7-F176-86E0-7BCE-6B422865BDDA}"/>
                  </a:ext>
                </a:extLst>
              </p:cNvPr>
              <p:cNvSpPr txBox="1"/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ADB0D7-F176-86E0-7BCE-6B422865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380B8C5-3753-4519-7849-E0A8D7A34A45}"/>
              </a:ext>
            </a:extLst>
          </p:cNvPr>
          <p:cNvSpPr txBox="1"/>
          <p:nvPr/>
        </p:nvSpPr>
        <p:spPr>
          <a:xfrm>
            <a:off x="1066142" y="3185880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Linear combination of inputs.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E233B3-C7C3-F71A-3577-FE9E93B5BEC4}"/>
                  </a:ext>
                </a:extLst>
              </p:cNvPr>
              <p:cNvSpPr txBox="1"/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E233B3-C7C3-F71A-3577-FE9E93B5B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blipFill>
                <a:blip r:embed="rId1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6C63ECB-8F09-EE32-7EB0-25C4FE67E985}"/>
              </a:ext>
            </a:extLst>
          </p:cNvPr>
          <p:cNvSpPr txBox="1"/>
          <p:nvPr/>
        </p:nvSpPr>
        <p:spPr>
          <a:xfrm>
            <a:off x="1156138" y="4650895"/>
            <a:ext cx="309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in matrix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52565E-6225-2E0D-41C4-CB27F4ED07B0}"/>
                  </a:ext>
                </a:extLst>
              </p:cNvPr>
              <p:cNvSpPr txBox="1"/>
              <p:nvPr/>
            </p:nvSpPr>
            <p:spPr>
              <a:xfrm>
                <a:off x="1898079" y="5241303"/>
                <a:ext cx="765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52565E-6225-2E0D-41C4-CB27F4ED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9" y="5241303"/>
                <a:ext cx="765402" cy="276999"/>
              </a:xfrm>
              <a:prstGeom prst="rect">
                <a:avLst/>
              </a:prstGeom>
              <a:blipFill>
                <a:blip r:embed="rId15"/>
                <a:stretch>
                  <a:fillRect l="-8197" r="-3279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97EDC0-0429-CFBA-F675-3DC1113919AA}"/>
                  </a:ext>
                </a:extLst>
              </p:cNvPr>
              <p:cNvSpPr txBox="1"/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K" b="1" dirty="0"/>
                  <a:t> </a:t>
                </a:r>
                <a:r>
                  <a:rPr lang="en-DK" dirty="0"/>
                  <a:t>is a (4x3)-matrix</a:t>
                </a:r>
                <a:endParaRPr lang="en-DK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97EDC0-0429-CFBA-F675-3DC11139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blipFill>
                <a:blip r:embed="rId16"/>
                <a:stretch>
                  <a:fillRect l="-2049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45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195B-6245-AF5B-EFBA-6C430331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2E87-33C0-130E-F36B-83CEC908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158702-1FCD-B510-9A5B-9F3B3ED78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81C6D-76D7-D57F-18F3-7E9674E8369A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881C6D-76D7-D57F-18F3-7E9674E83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AA63E-8BA2-3797-B8A9-C11E59DAA69C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AA63E-8BA2-3797-B8A9-C11E59DA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0AFAA-66E1-7DC4-6548-2C4BB7AFD11B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0AFAA-66E1-7DC4-6548-2C4BB7AFD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CE88E-A697-01E1-4AC1-E9C01D89A316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9CE88E-A697-01E1-4AC1-E9C01D89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3A152-FB8A-6042-1CE1-20BBB4ECBE69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A3A152-FB8A-6042-1CE1-20BBB4EC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ACB0F-11C5-D340-6F4B-5EE332B569D0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8ACB0F-11C5-D340-6F4B-5EE332B56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1D4F00-765A-71E4-2CB8-FC513A53E85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1D4F00-765A-71E4-2CB8-FC513A53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F83A20-4CEE-2EE8-7DFC-6B6CF5FCFA48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F83A20-4CEE-2EE8-7DFC-6B6CF5FC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92E26-3CF4-4358-B65F-0D660E6D7AC3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592E26-3CF4-4358-B65F-0D660E6D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1CC0D7-DF78-29FD-EE82-9B0CD8387753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19F3CA-F88C-47C2-B761-F30C0633A41C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4628A7-14D9-07CF-B80E-D27B5CD1C6FE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32077C-1CC0-BEFD-86DC-FE899C4E8B26}"/>
                  </a:ext>
                </a:extLst>
              </p:cNvPr>
              <p:cNvSpPr txBox="1"/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32077C-1CC0-BEFD-86DC-FE899C4E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225" y="2071916"/>
                <a:ext cx="1563761" cy="553998"/>
              </a:xfrm>
              <a:prstGeom prst="rect">
                <a:avLst/>
              </a:prstGeom>
              <a:blipFill>
                <a:blip r:embed="rId12"/>
                <a:stretch>
                  <a:fillRect l="-4032" r="-8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B964A-01D8-11E5-EB8D-8DDC67B44287}"/>
                  </a:ext>
                </a:extLst>
              </p:cNvPr>
              <p:cNvSpPr txBox="1"/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a-DK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B964A-01D8-11E5-EB8D-8DDC67B4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697" y="2533958"/>
                <a:ext cx="6096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949CBE2-28A3-FBF2-D96B-AEF3ED6500DF}"/>
              </a:ext>
            </a:extLst>
          </p:cNvPr>
          <p:cNvSpPr txBox="1"/>
          <p:nvPr/>
        </p:nvSpPr>
        <p:spPr>
          <a:xfrm>
            <a:off x="1066142" y="3185880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Linear combination of inputs.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1F7F5-C7C4-AABA-5F08-27B89A32B063}"/>
                  </a:ext>
                </a:extLst>
              </p:cNvPr>
              <p:cNvSpPr txBox="1"/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1F7F5-C7C4-AABA-5F08-27B89A3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465" y="3743617"/>
                <a:ext cx="6195848" cy="795859"/>
              </a:xfrm>
              <a:prstGeom prst="rect">
                <a:avLst/>
              </a:prstGeom>
              <a:blipFill>
                <a:blip r:embed="rId1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9AF8E3A-42D6-083F-A27A-2E5EA686BC61}"/>
              </a:ext>
            </a:extLst>
          </p:cNvPr>
          <p:cNvSpPr txBox="1"/>
          <p:nvPr/>
        </p:nvSpPr>
        <p:spPr>
          <a:xfrm>
            <a:off x="1156138" y="4650895"/>
            <a:ext cx="309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in matrix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EEE6F9-335A-8264-46F6-8F297D2F1EF1}"/>
                  </a:ext>
                </a:extLst>
              </p:cNvPr>
              <p:cNvSpPr txBox="1"/>
              <p:nvPr/>
            </p:nvSpPr>
            <p:spPr>
              <a:xfrm>
                <a:off x="1898079" y="5241303"/>
                <a:ext cx="830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EEE6F9-335A-8264-46F6-8F297D2F1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9" y="5241303"/>
                <a:ext cx="830099" cy="276999"/>
              </a:xfrm>
              <a:prstGeom prst="rect">
                <a:avLst/>
              </a:prstGeom>
              <a:blipFill>
                <a:blip r:embed="rId15"/>
                <a:stretch>
                  <a:fillRect l="-7463" r="-1493" b="-869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B02615-BC44-7233-BCD5-DF98EFB766BE}"/>
                  </a:ext>
                </a:extLst>
              </p:cNvPr>
              <p:cNvSpPr txBox="1"/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Where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DK" b="1" dirty="0"/>
                  <a:t> </a:t>
                </a:r>
                <a:r>
                  <a:rPr lang="en-DK" dirty="0"/>
                  <a:t>is a (4x3)-matrix</a:t>
                </a:r>
                <a:endParaRPr lang="en-DK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4B02615-BC44-7233-BCD5-DF98EFB7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2" y="5757618"/>
                <a:ext cx="3094639" cy="369332"/>
              </a:xfrm>
              <a:prstGeom prst="rect">
                <a:avLst/>
              </a:prstGeom>
              <a:blipFill>
                <a:blip r:embed="rId16"/>
                <a:stretch>
                  <a:fillRect l="-2049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412B61-F741-C3FF-490D-E184D19BF94D}"/>
                  </a:ext>
                </a:extLst>
              </p:cNvPr>
              <p:cNvSpPr txBox="1"/>
              <p:nvPr/>
            </p:nvSpPr>
            <p:spPr>
              <a:xfrm>
                <a:off x="8519473" y="1883290"/>
                <a:ext cx="37418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endParaRPr lang="da-DK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412B61-F741-C3FF-490D-E184D19B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473" y="1883290"/>
                <a:ext cx="374185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3071E-6ADA-01A4-2046-B206E7F2BA7F}"/>
                  </a:ext>
                </a:extLst>
              </p:cNvPr>
              <p:cNvSpPr txBox="1"/>
              <p:nvPr/>
            </p:nvSpPr>
            <p:spPr>
              <a:xfrm>
                <a:off x="9762956" y="2907713"/>
                <a:ext cx="11864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K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3071E-6ADA-01A4-2046-B206E7F2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956" y="2907713"/>
                <a:ext cx="1186415" cy="299313"/>
              </a:xfrm>
              <a:prstGeom prst="rect">
                <a:avLst/>
              </a:prstGeom>
              <a:blipFill>
                <a:blip r:embed="rId18"/>
                <a:stretch>
                  <a:fillRect l="-7368" b="-24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A71899-2C96-0AE8-904E-48A2B97002A1}"/>
              </a:ext>
            </a:extLst>
          </p:cNvPr>
          <p:cNvSpPr txBox="1"/>
          <p:nvPr/>
        </p:nvSpPr>
        <p:spPr>
          <a:xfrm>
            <a:off x="8445899" y="854863"/>
            <a:ext cx="3184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operation between the hidden layer and the output is also a linear combination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95D6F-3438-3BC9-2B75-E8D02FC13881}"/>
              </a:ext>
            </a:extLst>
          </p:cNvPr>
          <p:cNvSpPr txBox="1"/>
          <p:nvPr/>
        </p:nvSpPr>
        <p:spPr>
          <a:xfrm>
            <a:off x="9385299" y="2444340"/>
            <a:ext cx="222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Or again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60B27E-AA6F-85E8-52DF-6649CDAEA81F}"/>
              </a:ext>
            </a:extLst>
          </p:cNvPr>
          <p:cNvSpPr txBox="1"/>
          <p:nvPr/>
        </p:nvSpPr>
        <p:spPr>
          <a:xfrm>
            <a:off x="9476752" y="3859643"/>
            <a:ext cx="247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And in matrix notation</a:t>
            </a:r>
          </a:p>
          <a:p>
            <a:endParaRPr lang="en-DK" dirty="0"/>
          </a:p>
          <a:p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6B58B3-5112-3C62-C4B9-5B654315297E}"/>
                  </a:ext>
                </a:extLst>
              </p:cNvPr>
              <p:cNvSpPr txBox="1"/>
              <p:nvPr/>
            </p:nvSpPr>
            <p:spPr>
              <a:xfrm>
                <a:off x="9714052" y="44739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6B58B3-5112-3C62-C4B9-5B6543152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052" y="4473923"/>
                <a:ext cx="759823" cy="276999"/>
              </a:xfrm>
              <a:prstGeom prst="rect">
                <a:avLst/>
              </a:prstGeom>
              <a:blipFill>
                <a:blip r:embed="rId19"/>
                <a:stretch>
                  <a:fillRect l="-6667" r="-6667"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576464A-969E-DB16-B451-5B1623563991}"/>
              </a:ext>
            </a:extLst>
          </p:cNvPr>
          <p:cNvSpPr txBox="1"/>
          <p:nvPr/>
        </p:nvSpPr>
        <p:spPr>
          <a:xfrm>
            <a:off x="9376105" y="5074087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Where </a:t>
            </a:r>
            <a:r>
              <a:rPr lang="en-DK" b="1" dirty="0"/>
              <a:t>V </a:t>
            </a:r>
            <a:r>
              <a:rPr lang="en-DK" dirty="0"/>
              <a:t>is a (2x4)-matrix</a:t>
            </a:r>
          </a:p>
        </p:txBody>
      </p:sp>
    </p:spTree>
    <p:extLst>
      <p:ext uri="{BB962C8B-B14F-4D97-AF65-F5344CB8AC3E}">
        <p14:creationId xmlns:p14="http://schemas.microsoft.com/office/powerpoint/2010/main" val="20184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673AB-2A76-E483-31C9-DAA564BC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42C2-DA30-D5D6-7D63-E12A7ACC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9718C5-209D-993B-A89E-702E7512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5767B-851D-6285-4252-44ECAC39A2ED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25767B-851D-6285-4252-44ECAC39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E1E50-8E27-C915-DF0A-477339B4F947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E1E50-8E27-C915-DF0A-477339B4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7ED76-54F6-903C-1AD6-0C0370E155C0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7ED76-54F6-903C-1AD6-0C0370E15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FFE77-4CCA-ECA8-A520-97B6794521CF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EFFE77-4CCA-ECA8-A520-97B67945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E6CCD3-5F93-B7AA-694D-0E27817F3F58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E6CCD3-5F93-B7AA-694D-0E27817F3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A823AE-4F55-033B-5935-BAF622120781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A823AE-4F55-033B-5935-BAF622120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14281-2458-4B9F-A0B8-E9399B4299CB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314281-2458-4B9F-A0B8-E9399B42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F4B740-DBCB-11D8-7E02-B04F90118491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F4B740-DBCB-11D8-7E02-B04F9011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2293B-0D50-583B-B1B3-EB37F48360E7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2293B-0D50-583B-B1B3-EB37F4836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BDD285-F058-BA80-7EE4-4E0D9C8E13E4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248213-5987-2174-ABCA-61E7808C33BD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7463A0-5007-9700-9133-9F4146E0A892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A3B89-8DAD-FEC4-8674-A33866FA02BA}"/>
                  </a:ext>
                </a:extLst>
              </p:cNvPr>
              <p:cNvSpPr txBox="1"/>
              <p:nvPr/>
            </p:nvSpPr>
            <p:spPr>
              <a:xfrm>
                <a:off x="2011779" y="1919257"/>
                <a:ext cx="830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41A3B89-8DAD-FEC4-8674-A33866FA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79" y="1919257"/>
                <a:ext cx="830099" cy="276999"/>
              </a:xfrm>
              <a:prstGeom prst="rect">
                <a:avLst/>
              </a:prstGeom>
              <a:blipFill>
                <a:blip r:embed="rId12"/>
                <a:stretch>
                  <a:fillRect l="-7576" r="-4545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99172D-57EC-9DD2-3799-B26D512611A7}"/>
                  </a:ext>
                </a:extLst>
              </p:cNvPr>
              <p:cNvSpPr txBox="1"/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99172D-57EC-9DD2-3799-B26D51261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blipFill>
                <a:blip r:embed="rId13"/>
                <a:stretch>
                  <a:fillRect l="-4918" r="-6557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AD9CB5E-7350-BDD8-47C3-AC735B7F34AF}"/>
              </a:ext>
            </a:extLst>
          </p:cNvPr>
          <p:cNvSpPr txBox="1"/>
          <p:nvPr/>
        </p:nvSpPr>
        <p:spPr>
          <a:xfrm>
            <a:off x="1145628" y="1429407"/>
            <a:ext cx="102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We have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84B7D-7E81-456E-E84E-1319EB50F996}"/>
              </a:ext>
            </a:extLst>
          </p:cNvPr>
          <p:cNvSpPr txBox="1"/>
          <p:nvPr/>
        </p:nvSpPr>
        <p:spPr>
          <a:xfrm>
            <a:off x="948352" y="2895145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So we can put it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DBC23-4373-9269-57ED-D06A5FC1F38A}"/>
                  </a:ext>
                </a:extLst>
              </p:cNvPr>
              <p:cNvSpPr txBox="1"/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𝑽𝑾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DBC23-4373-9269-57ED-D06A5FC1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BEA274E-9918-0477-1EC3-053A585024E3}"/>
              </a:ext>
            </a:extLst>
          </p:cNvPr>
          <p:cNvSpPr txBox="1"/>
          <p:nvPr/>
        </p:nvSpPr>
        <p:spPr>
          <a:xfrm>
            <a:off x="990986" y="4007269"/>
            <a:ext cx="29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would make the network just a linear transformation…</a:t>
            </a:r>
          </a:p>
        </p:txBody>
      </p:sp>
    </p:spTree>
    <p:extLst>
      <p:ext uri="{BB962C8B-B14F-4D97-AF65-F5344CB8AC3E}">
        <p14:creationId xmlns:p14="http://schemas.microsoft.com/office/powerpoint/2010/main" val="21585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AF8ED-FE59-77E7-1831-E563B555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DAAD-6414-7CEB-81E7-7358A881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8753018-D657-6E9F-4762-86AA6E14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03" y="1267588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4D8C6-EC0A-D41B-9EFA-187C70CC01BA}"/>
                  </a:ext>
                </a:extLst>
              </p:cNvPr>
              <p:cNvSpPr txBox="1"/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94D8C6-EC0A-D41B-9EFA-187C70CC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65" y="2423121"/>
                <a:ext cx="1914558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E059DB-4F21-295C-626B-7DED4B906E7D}"/>
                  </a:ext>
                </a:extLst>
              </p:cNvPr>
              <p:cNvSpPr txBox="1"/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E059DB-4F21-295C-626B-7DED4B906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821" y="3721144"/>
                <a:ext cx="191455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B54A-477E-3270-8253-DD8AD0E84A95}"/>
                  </a:ext>
                </a:extLst>
              </p:cNvPr>
              <p:cNvSpPr txBox="1"/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B6B54A-477E-3270-8253-DD8AD0E8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7" y="4998146"/>
                <a:ext cx="1914558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F4E5B6-9C9A-3B24-1307-5F46CBC8A5B4}"/>
                  </a:ext>
                </a:extLst>
              </p:cNvPr>
              <p:cNvSpPr txBox="1"/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F4E5B6-9C9A-3B24-1307-5F46CBC8A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3047381"/>
                <a:ext cx="1914558" cy="276999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D3D80-685F-8BB1-C19E-143E9FE7C7EE}"/>
                  </a:ext>
                </a:extLst>
              </p:cNvPr>
              <p:cNvSpPr txBox="1"/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D3D80-685F-8BB1-C19E-143E9FE7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94" y="4359859"/>
                <a:ext cx="1914558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32C95-92A0-A718-99C9-029792BAF3F8}"/>
                  </a:ext>
                </a:extLst>
              </p:cNvPr>
              <p:cNvSpPr txBox="1"/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F32C95-92A0-A718-99C9-029792BA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755" y="1780758"/>
                <a:ext cx="1914558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B5E92F-04B8-FF81-812A-2699BC559AF0}"/>
                  </a:ext>
                </a:extLst>
              </p:cNvPr>
              <p:cNvSpPr txBox="1"/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B5E92F-04B8-FF81-812A-2699BC55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4" y="4373896"/>
                <a:ext cx="1914558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5CCC2-2379-9EF0-D246-F87A18D2E880}"/>
                  </a:ext>
                </a:extLst>
              </p:cNvPr>
              <p:cNvSpPr txBox="1"/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5CCC2-2379-9EF0-D246-F87A18D2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245" y="3103527"/>
                <a:ext cx="191455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A8C1D5-FF2D-2F20-C42A-D98EDE4089E0}"/>
                  </a:ext>
                </a:extLst>
              </p:cNvPr>
              <p:cNvSpPr txBox="1"/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A8C1D5-FF2D-2F20-C42A-D98EDE40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265" y="5665285"/>
                <a:ext cx="1914558" cy="276999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396438-7951-FD16-EDDC-184B3F715E9A}"/>
              </a:ext>
            </a:extLst>
          </p:cNvPr>
          <p:cNvCxnSpPr>
            <a:cxnSpLocks/>
          </p:cNvCxnSpPr>
          <p:nvPr/>
        </p:nvCxnSpPr>
        <p:spPr>
          <a:xfrm flipV="1">
            <a:off x="5496910" y="2112449"/>
            <a:ext cx="798787" cy="292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AB4488-419B-4DF2-ADF1-89288E77353C}"/>
              </a:ext>
            </a:extLst>
          </p:cNvPr>
          <p:cNvCxnSpPr>
            <a:cxnSpLocks/>
          </p:cNvCxnSpPr>
          <p:nvPr/>
        </p:nvCxnSpPr>
        <p:spPr>
          <a:xfrm flipV="1">
            <a:off x="5339255" y="2298965"/>
            <a:ext cx="1058697" cy="1192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F41C81-D0BC-C308-9614-B4743159F950}"/>
              </a:ext>
            </a:extLst>
          </p:cNvPr>
          <p:cNvCxnSpPr>
            <a:cxnSpLocks/>
          </p:cNvCxnSpPr>
          <p:nvPr/>
        </p:nvCxnSpPr>
        <p:spPr>
          <a:xfrm flipV="1">
            <a:off x="5237000" y="2333721"/>
            <a:ext cx="1291161" cy="24554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63CE6C-86B7-F3A5-B404-06A620701D01}"/>
                  </a:ext>
                </a:extLst>
              </p:cNvPr>
              <p:cNvSpPr txBox="1"/>
              <p:nvPr/>
            </p:nvSpPr>
            <p:spPr>
              <a:xfrm>
                <a:off x="2011779" y="1919257"/>
                <a:ext cx="1176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63CE6C-86B7-F3A5-B404-06A620701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779" y="1919257"/>
                <a:ext cx="1176348" cy="276999"/>
              </a:xfrm>
              <a:prstGeom prst="rect">
                <a:avLst/>
              </a:prstGeom>
              <a:blipFill>
                <a:blip r:embed="rId12"/>
                <a:stretch>
                  <a:fillRect l="-4255" t="-4545" r="-6383" b="-3636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F40ABD-53C6-13E1-F35B-6DE0B0C63F82}"/>
                  </a:ext>
                </a:extLst>
              </p:cNvPr>
              <p:cNvSpPr txBox="1"/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F40ABD-53C6-13E1-F35B-6DE0B0C6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355" y="2354723"/>
                <a:ext cx="759823" cy="276999"/>
              </a:xfrm>
              <a:prstGeom prst="rect">
                <a:avLst/>
              </a:prstGeom>
              <a:blipFill>
                <a:blip r:embed="rId13"/>
                <a:stretch>
                  <a:fillRect l="-4918" r="-6557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0AA0A27-F6AB-C415-C7DF-5DE6D481CFDF}"/>
              </a:ext>
            </a:extLst>
          </p:cNvPr>
          <p:cNvSpPr txBox="1"/>
          <p:nvPr/>
        </p:nvSpPr>
        <p:spPr>
          <a:xfrm>
            <a:off x="1145628" y="1429407"/>
            <a:ext cx="375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The solution is </a:t>
            </a:r>
            <a:r>
              <a:rPr lang="en-DK" b="1" dirty="0"/>
              <a:t>activation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D7910-ECAE-95D1-0C60-0B58BEA290C6}"/>
              </a:ext>
            </a:extLst>
          </p:cNvPr>
          <p:cNvSpPr txBox="1"/>
          <p:nvPr/>
        </p:nvSpPr>
        <p:spPr>
          <a:xfrm>
            <a:off x="948352" y="2895145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So we can put it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C7FDD6-7125-EF15-64BA-1DCB0393E950}"/>
                  </a:ext>
                </a:extLst>
              </p:cNvPr>
              <p:cNvSpPr txBox="1"/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C7FDD6-7125-EF15-64BA-1DCB0393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539" y="3417917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EC525AE-9D3B-1EFC-FDE9-44C7D4677796}"/>
              </a:ext>
            </a:extLst>
          </p:cNvPr>
          <p:cNvSpPr txBox="1"/>
          <p:nvPr/>
        </p:nvSpPr>
        <p:spPr>
          <a:xfrm>
            <a:off x="990986" y="4007269"/>
            <a:ext cx="299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would make the network just a linear transformation…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521F55-F0E0-20D6-14C5-5515F54C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21" y="3657375"/>
            <a:ext cx="3575389" cy="268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9BF2E00-E44A-394E-2C15-92FF91CC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23" y="1073688"/>
            <a:ext cx="3279911" cy="24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920831A-80B1-C957-F0F1-4F330A25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53" y="3830997"/>
            <a:ext cx="3404687" cy="25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5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2C5A-FEB8-273A-7F16-C36A9D3E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F204-0AAD-196E-F807-F1A76469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3E7740-9867-EE61-DD15-F2570331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20" y="920747"/>
            <a:ext cx="4309680" cy="51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EFDBDC-1E63-788B-F649-3C3BB27FA842}"/>
              </a:ext>
            </a:extLst>
          </p:cNvPr>
          <p:cNvSpPr txBox="1"/>
          <p:nvPr/>
        </p:nvSpPr>
        <p:spPr>
          <a:xfrm>
            <a:off x="1072055" y="1902372"/>
            <a:ext cx="464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Feed forward neural networks with linear layers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52EA1-9967-CBFC-200C-705AF3B687F3}"/>
                  </a:ext>
                </a:extLst>
              </p:cNvPr>
              <p:cNvSpPr txBox="1"/>
              <p:nvPr/>
            </p:nvSpPr>
            <p:spPr>
              <a:xfrm>
                <a:off x="0" y="276038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252EA1-9967-CBFC-200C-705AF3B68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0387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C4316-78E8-3775-649D-0761DF1A3B06}"/>
                  </a:ext>
                </a:extLst>
              </p:cNvPr>
              <p:cNvSpPr txBox="1"/>
              <p:nvPr/>
            </p:nvSpPr>
            <p:spPr>
              <a:xfrm>
                <a:off x="1072055" y="3351645"/>
                <a:ext cx="44458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Here with another set of parameters </a:t>
                </a:r>
                <a:r>
                  <a:rPr lang="en-DK" i="1" dirty="0"/>
                  <a:t>b </a:t>
                </a:r>
                <a:r>
                  <a:rPr lang="en-DK" dirty="0"/>
                  <a:t>like in a regular linear mode (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K" i="1" dirty="0"/>
                  <a:t>.</a:t>
                </a:r>
              </a:p>
              <a:p>
                <a:endParaRPr lang="en-DK" i="1" dirty="0"/>
              </a:p>
              <a:p>
                <a:r>
                  <a:rPr lang="en-DK" dirty="0"/>
                  <a:t>We stack these together to form neural networks that can adapt to training data.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3C4316-78E8-3775-649D-0761DF1A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5" y="3351645"/>
                <a:ext cx="4445876" cy="1477328"/>
              </a:xfrm>
              <a:prstGeom prst="rect">
                <a:avLst/>
              </a:prstGeom>
              <a:blipFill>
                <a:blip r:embed="rId4"/>
                <a:stretch>
                  <a:fillRect l="-1140" t="-2564" b="-51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69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BC88-58E6-5F7E-AB72-3124006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 in Pytorch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F3ADECB-625E-2B99-2CA7-84BBD06E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7012"/>
            <a:ext cx="7772400" cy="3051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7907B-F48C-0522-A4A6-459374E62976}"/>
                  </a:ext>
                </a:extLst>
              </p:cNvPr>
              <p:cNvSpPr txBox="1"/>
              <p:nvPr/>
            </p:nvSpPr>
            <p:spPr>
              <a:xfrm>
                <a:off x="3468414" y="1786759"/>
                <a:ext cx="5959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We can recreate a normal linear model: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B7907B-F48C-0522-A4A6-459374E6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14" y="1786759"/>
                <a:ext cx="5959365" cy="369332"/>
              </a:xfrm>
              <a:prstGeom prst="rect">
                <a:avLst/>
              </a:prstGeom>
              <a:blipFill>
                <a:blip r:embed="rId3"/>
                <a:stretch>
                  <a:fillRect l="-851" t="-6667" b="-2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11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4458-30FC-41A9-D338-A3667ABA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networks in Pytorch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7EB04B-472B-CEA8-C0D8-37C0A570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2" y="2043056"/>
            <a:ext cx="6777434" cy="436865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2AC7A1E-8FC6-04F1-880F-D14A6A71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41" y="2043056"/>
            <a:ext cx="3293597" cy="396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43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AC4C-BF5F-4C3A-B65B-38B5BDBB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Machine Learning Catagories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DF00E-9B90-236F-F8EB-DF46328D6A80}"/>
              </a:ext>
            </a:extLst>
          </p:cNvPr>
          <p:cNvSpPr/>
          <p:nvPr/>
        </p:nvSpPr>
        <p:spPr>
          <a:xfrm>
            <a:off x="1397879" y="1954924"/>
            <a:ext cx="2496206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CF4A3-6E17-623D-D5DB-0870DD421482}"/>
              </a:ext>
            </a:extLst>
          </p:cNvPr>
          <p:cNvSpPr/>
          <p:nvPr/>
        </p:nvSpPr>
        <p:spPr>
          <a:xfrm>
            <a:off x="4682361" y="1954924"/>
            <a:ext cx="2496205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Unsupervised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19844-C90C-1B09-7027-730321116992}"/>
              </a:ext>
            </a:extLst>
          </p:cNvPr>
          <p:cNvSpPr/>
          <p:nvPr/>
        </p:nvSpPr>
        <p:spPr>
          <a:xfrm>
            <a:off x="8008887" y="1954924"/>
            <a:ext cx="2496205" cy="94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FEB700-1958-4F9D-DD53-309546F6AF24}"/>
                  </a:ext>
                </a:extLst>
              </p:cNvPr>
              <p:cNvSpPr txBox="1"/>
              <p:nvPr/>
            </p:nvSpPr>
            <p:spPr>
              <a:xfrm>
                <a:off x="1587062" y="3033816"/>
                <a:ext cx="230702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The computer is given input-output pairs </a:t>
                </a:r>
                <a14:m>
                  <m:oMath xmlns:m="http://schemas.openxmlformats.org/officeDocument/2006/math">
                    <m:r>
                      <a:rPr lang="en-DK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DK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K" dirty="0"/>
                  <a:t> by a “teacher”.</a:t>
                </a:r>
              </a:p>
              <a:p>
                <a:endParaRPr lang="en-DK" dirty="0"/>
              </a:p>
              <a:p>
                <a:r>
                  <a:rPr lang="en-DK" dirty="0"/>
                  <a:t>T</a:t>
                </a:r>
                <a:r>
                  <a:rPr lang="en-GB" dirty="0"/>
                  <a:t>h</a:t>
                </a:r>
                <a:r>
                  <a:rPr lang="en-DK" dirty="0"/>
                  <a:t>e computer needs to learn a map between inputs and outputs.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FEB700-1958-4F9D-DD53-309546F6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62" y="3033816"/>
                <a:ext cx="2307023" cy="2585323"/>
              </a:xfrm>
              <a:prstGeom prst="rect">
                <a:avLst/>
              </a:prstGeom>
              <a:blipFill>
                <a:blip r:embed="rId2"/>
                <a:stretch>
                  <a:fillRect l="-2186" t="-1471" b="-24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8DF65-4711-3844-7AAE-FD05E4E9BC22}"/>
                  </a:ext>
                </a:extLst>
              </p:cNvPr>
              <p:cNvSpPr txBox="1"/>
              <p:nvPr/>
            </p:nvSpPr>
            <p:spPr>
              <a:xfrm>
                <a:off x="4776951" y="3033816"/>
                <a:ext cx="230702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The computer is only given inputs </a:t>
                </a:r>
                <a14:m>
                  <m:oMath xmlns:m="http://schemas.openxmlformats.org/officeDocument/2006/math">
                    <m:r>
                      <a:rPr lang="en-DK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a-DK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DK" dirty="0"/>
              </a:p>
              <a:p>
                <a:endParaRPr lang="en-DK" dirty="0"/>
              </a:p>
              <a:p>
                <a:r>
                  <a:rPr lang="en-DK" dirty="0"/>
                  <a:t>The computer discovers similarities within the data – some kind of structure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8DF65-4711-3844-7AAE-FD05E4E9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51" y="3033816"/>
                <a:ext cx="2307023" cy="2308324"/>
              </a:xfrm>
              <a:prstGeom prst="rect">
                <a:avLst/>
              </a:prstGeom>
              <a:blipFill>
                <a:blip r:embed="rId3"/>
                <a:stretch>
                  <a:fillRect l="-2198" t="-1648" r="-2198" b="-329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B20CC2-047B-9D7C-EAEF-7BBA541C83C4}"/>
              </a:ext>
            </a:extLst>
          </p:cNvPr>
          <p:cNvSpPr txBox="1"/>
          <p:nvPr/>
        </p:nvSpPr>
        <p:spPr>
          <a:xfrm>
            <a:off x="8103480" y="3033816"/>
            <a:ext cx="2307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 computer interacts with an environment with a specific goal. </a:t>
            </a:r>
          </a:p>
          <a:p>
            <a:endParaRPr lang="en-DK" dirty="0"/>
          </a:p>
          <a:p>
            <a:r>
              <a:rPr lang="en-DK" dirty="0"/>
              <a:t>Program is given feedback through rewards – good behaviour rewarded, bad behaviour punished.</a:t>
            </a:r>
          </a:p>
        </p:txBody>
      </p:sp>
    </p:spTree>
    <p:extLst>
      <p:ext uri="{BB962C8B-B14F-4D97-AF65-F5344CB8AC3E}">
        <p14:creationId xmlns:p14="http://schemas.microsoft.com/office/powerpoint/2010/main" val="34564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D697-5DC1-949F-1E00-61D19E80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Overfitting: Gotta be careful</a:t>
            </a:r>
          </a:p>
        </p:txBody>
      </p:sp>
      <p:pic>
        <p:nvPicPr>
          <p:cNvPr id="5" name="Picture 4" descr="A bed with a mattress shaped like a human body&#10;&#10;AI-generated content may be incorrect.">
            <a:extLst>
              <a:ext uri="{FF2B5EF4-FFF2-40B4-BE49-F238E27FC236}">
                <a16:creationId xmlns:a16="http://schemas.microsoft.com/office/drawing/2014/main" id="{A7201766-998A-7415-2261-4067C1CF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58900"/>
            <a:ext cx="5689600" cy="4140200"/>
          </a:xfrm>
          <a:prstGeom prst="rect">
            <a:avLst/>
          </a:prstGeom>
        </p:spPr>
      </p:pic>
      <p:pic>
        <p:nvPicPr>
          <p:cNvPr id="7" name="Picture 6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06DDEC79-33A1-5BF5-43E6-7ABCD51C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4" y="1690688"/>
            <a:ext cx="3133591" cy="2962823"/>
          </a:xfrm>
          <a:prstGeom prst="rect">
            <a:avLst/>
          </a:prstGeom>
        </p:spPr>
      </p:pic>
      <p:pic>
        <p:nvPicPr>
          <p:cNvPr id="9" name="Picture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6D5DB27E-4BE5-F767-21BB-96C7CD1F9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211" y="3530051"/>
            <a:ext cx="3141615" cy="29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31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D215E-F329-648F-E28D-E7849FCA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993B-0DEA-8B12-E395-21CD4FB7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Overfitting: Validation / Test</a:t>
            </a:r>
          </a:p>
        </p:txBody>
      </p:sp>
      <p:pic>
        <p:nvPicPr>
          <p:cNvPr id="10242" name="Picture 2" descr="Learning Curves in Machine Learning ...">
            <a:extLst>
              <a:ext uri="{FF2B5EF4-FFF2-40B4-BE49-F238E27FC236}">
                <a16:creationId xmlns:a16="http://schemas.microsoft.com/office/drawing/2014/main" id="{14E184AC-28DB-4B89-5251-84402891C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68" y="2345289"/>
            <a:ext cx="5697893" cy="31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ne-Tuning Stable Diffusion With ...">
            <a:extLst>
              <a:ext uri="{FF2B5EF4-FFF2-40B4-BE49-F238E27FC236}">
                <a16:creationId xmlns:a16="http://schemas.microsoft.com/office/drawing/2014/main" id="{C25109BE-683C-21ED-E4DA-1AC58D38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1" y="2289779"/>
            <a:ext cx="5318033" cy="31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6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CB09-8781-9517-58F8-CA8C6596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 little history</a:t>
            </a:r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ECC0511-72B5-BE7A-833C-1C5BD084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1690688"/>
            <a:ext cx="8061434" cy="4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26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47D7-D145-D3B4-7943-5F6B5F3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Convolutional Neural Networks</a:t>
            </a: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4FB2D722-54A3-E7A1-923F-AE18EB79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97" y="1736944"/>
            <a:ext cx="6781605" cy="47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7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F4AA-419C-C645-6259-BDC42F1BB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AlexNet Architecture</a:t>
            </a:r>
          </a:p>
        </p:txBody>
      </p:sp>
      <p:pic>
        <p:nvPicPr>
          <p:cNvPr id="5" name="Picture 4" descr="A diagram of a diagram of a variety of objects&#10;&#10;AI-generated content may be incorrect.">
            <a:extLst>
              <a:ext uri="{FF2B5EF4-FFF2-40B4-BE49-F238E27FC236}">
                <a16:creationId xmlns:a16="http://schemas.microsoft.com/office/drawing/2014/main" id="{01760E3E-4EA7-ABBB-8B62-DA199C93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1" y="1785281"/>
            <a:ext cx="10453843" cy="45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A97A-7983-AD3B-2961-3D9272FD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Deep Learning</a:t>
            </a:r>
          </a:p>
        </p:txBody>
      </p:sp>
      <p:pic>
        <p:nvPicPr>
          <p:cNvPr id="5" name="Picture 4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C3EFCC19-6413-BE41-B992-9498FDBC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23" y="1855998"/>
            <a:ext cx="8502650" cy="42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275B-0B6B-4DEA-F238-8159703D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Regression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8F1CCA24-5812-5101-3206-D7759AE70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76" y="1577822"/>
            <a:ext cx="5843055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A1B83-960A-DFDF-C1F6-B470001CB2C7}"/>
                  </a:ext>
                </a:extLst>
              </p:cNvPr>
              <p:cNvSpPr txBox="1"/>
              <p:nvPr/>
            </p:nvSpPr>
            <p:spPr>
              <a:xfrm>
                <a:off x="998483" y="2259724"/>
                <a:ext cx="3300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Learn the mapping between the input variable(s) and the output variable(s).</a:t>
                </a:r>
              </a:p>
              <a:p>
                <a:endParaRPr lang="en-DK" dirty="0"/>
              </a:p>
              <a:p>
                <a:r>
                  <a:rPr lang="en-DK" dirty="0"/>
                  <a:t>Here the mapping is from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DK" dirty="0"/>
                  <a:t> to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A1B83-960A-DFDF-C1F6-B470001C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83" y="2259724"/>
                <a:ext cx="3300248" cy="1477328"/>
              </a:xfrm>
              <a:prstGeom prst="rect">
                <a:avLst/>
              </a:prstGeom>
              <a:blipFill>
                <a:blip r:embed="rId3"/>
                <a:stretch>
                  <a:fillRect l="-1533" t="-2564" r="-1149" b="-51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45B3ED-A547-0992-7E7A-A5E26A15962C}"/>
              </a:ext>
            </a:extLst>
          </p:cNvPr>
          <p:cNvSpPr txBox="1"/>
          <p:nvPr/>
        </p:nvSpPr>
        <p:spPr>
          <a:xfrm>
            <a:off x="4609226" y="386780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64F4-9AF5-0823-6A3F-62F8201300AE}"/>
              </a:ext>
            </a:extLst>
          </p:cNvPr>
          <p:cNvSpPr txBox="1"/>
          <p:nvPr/>
        </p:nvSpPr>
        <p:spPr>
          <a:xfrm>
            <a:off x="7641453" y="619584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169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94ED-A686-6FCB-42D0-0386927E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Classification</a:t>
            </a:r>
          </a:p>
        </p:txBody>
      </p:sp>
      <p:pic>
        <p:nvPicPr>
          <p:cNvPr id="2050" name="Picture 2" descr="Classification Algorithm">
            <a:extLst>
              <a:ext uri="{FF2B5EF4-FFF2-40B4-BE49-F238E27FC236}">
                <a16:creationId xmlns:a16="http://schemas.microsoft.com/office/drawing/2014/main" id="{F199ED0B-CB1D-8382-0748-A50466C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79" y="1933903"/>
            <a:ext cx="4348765" cy="43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0D160-0228-314B-9ACD-0FE8B22CAADD}"/>
                  </a:ext>
                </a:extLst>
              </p:cNvPr>
              <p:cNvSpPr txBox="1"/>
              <p:nvPr/>
            </p:nvSpPr>
            <p:spPr>
              <a:xfrm>
                <a:off x="746234" y="2828835"/>
                <a:ext cx="26275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Here the the inputs are both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D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DK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DK" dirty="0"/>
                  <a:t> and the output or labels is ⚫ or ▲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0D160-0228-314B-9ACD-0FE8B22C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4" y="2828835"/>
                <a:ext cx="2627586" cy="1200329"/>
              </a:xfrm>
              <a:prstGeom prst="rect">
                <a:avLst/>
              </a:prstGeom>
              <a:blipFill>
                <a:blip r:embed="rId3"/>
                <a:stretch>
                  <a:fillRect l="-1923" t="-2083" b="-62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8F8A4F-C5A4-B044-0CD1-DC1CBB5673A2}"/>
              </a:ext>
            </a:extLst>
          </p:cNvPr>
          <p:cNvCxnSpPr>
            <a:cxnSpLocks/>
          </p:cNvCxnSpPr>
          <p:nvPr/>
        </p:nvCxnSpPr>
        <p:spPr>
          <a:xfrm flipH="1">
            <a:off x="6653048" y="3100552"/>
            <a:ext cx="2165131" cy="328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0E5F5F-B4C8-490C-9B41-5D5684E5BA42}"/>
              </a:ext>
            </a:extLst>
          </p:cNvPr>
          <p:cNvSpPr txBox="1"/>
          <p:nvPr/>
        </p:nvSpPr>
        <p:spPr>
          <a:xfrm>
            <a:off x="8818179" y="2606566"/>
            <a:ext cx="2385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One classification algorithm involves finding a line (or plane) that best divides the two classes. </a:t>
            </a:r>
          </a:p>
        </p:txBody>
      </p:sp>
    </p:spTree>
    <p:extLst>
      <p:ext uri="{BB962C8B-B14F-4D97-AF65-F5344CB8AC3E}">
        <p14:creationId xmlns:p14="http://schemas.microsoft.com/office/powerpoint/2010/main" val="300011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EF64-E9DF-D192-B29A-727FAF2A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CC06-DEED-5C63-33BA-D0738D4E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Supervised learning: Classification</a:t>
            </a:r>
          </a:p>
        </p:txBody>
      </p:sp>
      <p:pic>
        <p:nvPicPr>
          <p:cNvPr id="5122" name="Picture 2" descr="images">
            <a:extLst>
              <a:ext uri="{FF2B5EF4-FFF2-40B4-BE49-F238E27FC236}">
                <a16:creationId xmlns:a16="http://schemas.microsoft.com/office/drawing/2014/main" id="{99F7186D-A2AE-7957-3861-100F51C3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24" y="2301766"/>
            <a:ext cx="6146509" cy="348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E8CE5-F0A9-71AD-FE88-40AE0F85E2AB}"/>
              </a:ext>
            </a:extLst>
          </p:cNvPr>
          <p:cNvSpPr txBox="1"/>
          <p:nvPr/>
        </p:nvSpPr>
        <p:spPr>
          <a:xfrm>
            <a:off x="945931" y="2274838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Animal classification. </a:t>
            </a:r>
          </a:p>
          <a:p>
            <a:endParaRPr lang="en-DK" dirty="0"/>
          </a:p>
          <a:p>
            <a:r>
              <a:rPr lang="en-DK" dirty="0"/>
              <a:t>Input: A picture of an animal.</a:t>
            </a:r>
          </a:p>
          <a:p>
            <a:endParaRPr lang="en-DK" dirty="0"/>
          </a:p>
          <a:p>
            <a:r>
              <a:rPr lang="en-DK" dirty="0"/>
              <a:t>Output: The species of the animal</a:t>
            </a:r>
          </a:p>
          <a:p>
            <a:endParaRPr lang="en-DK" dirty="0"/>
          </a:p>
          <a:p>
            <a:r>
              <a:rPr lang="en-DK" dirty="0"/>
              <a:t>Images have </a:t>
            </a:r>
            <a:r>
              <a:rPr lang="en-DK" b="1" dirty="0"/>
              <a:t>thousands</a:t>
            </a:r>
            <a:r>
              <a:rPr lang="en-DK" dirty="0"/>
              <a:t> of dimensions.  </a:t>
            </a:r>
          </a:p>
        </p:txBody>
      </p:sp>
    </p:spTree>
    <p:extLst>
      <p:ext uri="{BB962C8B-B14F-4D97-AF65-F5344CB8AC3E}">
        <p14:creationId xmlns:p14="http://schemas.microsoft.com/office/powerpoint/2010/main" val="78233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98F5F5-AEC1-01F8-7BEF-6F7DE821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K" dirty="0"/>
              <a:t>Supervised learning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2CB14D7-8554-BB9C-85BB-87878765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34" y="601826"/>
            <a:ext cx="3927366" cy="58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EC872-BA72-47DD-7E07-CEF49EFA40CD}"/>
                  </a:ext>
                </a:extLst>
              </p:cNvPr>
              <p:cNvSpPr txBox="1"/>
              <p:nvPr/>
            </p:nvSpPr>
            <p:spPr>
              <a:xfrm>
                <a:off x="924910" y="1723700"/>
                <a:ext cx="5370787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dirty="0"/>
                  <a:t>Supervised learning for movie recommandations. </a:t>
                </a:r>
              </a:p>
              <a:p>
                <a:endParaRPr lang="en-DK" dirty="0"/>
              </a:p>
              <a:p>
                <a:r>
                  <a:rPr lang="en-DK" dirty="0"/>
                  <a:t>The training labels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K" dirty="0"/>
                  <a:t> could be </a:t>
                </a:r>
              </a:p>
              <a:p>
                <a:endParaRPr lang="en-DK" dirty="0"/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Catagories: Very bad, bad, neutral, good, very good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Score e.g: 0-100</a:t>
                </a:r>
              </a:p>
              <a:p>
                <a:endParaRPr lang="en-DK" dirty="0"/>
              </a:p>
              <a:p>
                <a:r>
                  <a:rPr lang="en-DK" dirty="0"/>
                  <a:t>But what should the inputs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K" dirty="0"/>
                  <a:t> be?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poster?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A resume?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full movie frame for frame?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cast?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year of release?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director? </a:t>
                </a:r>
              </a:p>
              <a:p>
                <a:pPr marL="285750" indent="-285750">
                  <a:buFontTx/>
                  <a:buChar char="-"/>
                </a:pPr>
                <a:r>
                  <a:rPr lang="en-DK" dirty="0"/>
                  <a:t>The genre? </a:t>
                </a:r>
              </a:p>
              <a:p>
                <a:endParaRPr lang="en-DK" dirty="0"/>
              </a:p>
              <a:p>
                <a:r>
                  <a:rPr lang="en-DK" dirty="0"/>
                  <a:t>Many, many options..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5EC872-BA72-47DD-7E07-CEF49EFA4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10" y="1723700"/>
                <a:ext cx="5370787" cy="5078313"/>
              </a:xfrm>
              <a:prstGeom prst="rect">
                <a:avLst/>
              </a:prstGeom>
              <a:blipFill>
                <a:blip r:embed="rId3"/>
                <a:stretch>
                  <a:fillRect l="-943" t="-499" b="-99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4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960-71F0-D123-9C32-2C2E8847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Unsupervised Learning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4BFA37-C117-9190-E03E-EE4CEE383F96}"/>
              </a:ext>
            </a:extLst>
          </p:cNvPr>
          <p:cNvCxnSpPr/>
          <p:nvPr/>
        </p:nvCxnSpPr>
        <p:spPr>
          <a:xfrm>
            <a:off x="3510456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403FAD-EEFC-A86E-3875-1FD7AC3C7081}"/>
              </a:ext>
            </a:extLst>
          </p:cNvPr>
          <p:cNvCxnSpPr>
            <a:cxnSpLocks/>
          </p:cNvCxnSpPr>
          <p:nvPr/>
        </p:nvCxnSpPr>
        <p:spPr>
          <a:xfrm flipV="1">
            <a:off x="3510456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6F19E82-2703-A3F8-558C-9CEE02AD2574}"/>
              </a:ext>
            </a:extLst>
          </p:cNvPr>
          <p:cNvSpPr>
            <a:spLocks noChangeAspect="1"/>
          </p:cNvSpPr>
          <p:nvPr/>
        </p:nvSpPr>
        <p:spPr>
          <a:xfrm>
            <a:off x="4141075" y="30900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F3C5A8-62AE-F7E3-9D40-C4E3680F38A9}"/>
              </a:ext>
            </a:extLst>
          </p:cNvPr>
          <p:cNvSpPr>
            <a:spLocks noChangeAspect="1"/>
          </p:cNvSpPr>
          <p:nvPr/>
        </p:nvSpPr>
        <p:spPr>
          <a:xfrm>
            <a:off x="4261945" y="325295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F7A5A2-1A13-6112-C5C7-53E4AE22BE8D}"/>
              </a:ext>
            </a:extLst>
          </p:cNvPr>
          <p:cNvSpPr>
            <a:spLocks noChangeAspect="1"/>
          </p:cNvSpPr>
          <p:nvPr/>
        </p:nvSpPr>
        <p:spPr>
          <a:xfrm>
            <a:off x="4335515" y="30322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185D3-80C7-B8A4-DCC4-F9A0AB1ECE08}"/>
              </a:ext>
            </a:extLst>
          </p:cNvPr>
          <p:cNvSpPr>
            <a:spLocks noChangeAspect="1"/>
          </p:cNvSpPr>
          <p:nvPr/>
        </p:nvSpPr>
        <p:spPr>
          <a:xfrm>
            <a:off x="4461640" y="323193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D2B621-0254-444A-7201-E293BAB07575}"/>
              </a:ext>
            </a:extLst>
          </p:cNvPr>
          <p:cNvSpPr>
            <a:spLocks noChangeAspect="1"/>
          </p:cNvSpPr>
          <p:nvPr/>
        </p:nvSpPr>
        <p:spPr>
          <a:xfrm>
            <a:off x="4293475" y="345264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3A18D-C5F4-10B9-A521-BDFE8E1EC801}"/>
              </a:ext>
            </a:extLst>
          </p:cNvPr>
          <p:cNvSpPr>
            <a:spLocks noChangeAspect="1"/>
          </p:cNvSpPr>
          <p:nvPr/>
        </p:nvSpPr>
        <p:spPr>
          <a:xfrm>
            <a:off x="4734910" y="295866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B9A552-D3D5-537A-36F7-516706044CC5}"/>
              </a:ext>
            </a:extLst>
          </p:cNvPr>
          <p:cNvSpPr>
            <a:spLocks noChangeAspect="1"/>
          </p:cNvSpPr>
          <p:nvPr/>
        </p:nvSpPr>
        <p:spPr>
          <a:xfrm>
            <a:off x="4293475" y="290611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D2937D-C109-E033-F33C-DDBF009666A9}"/>
              </a:ext>
            </a:extLst>
          </p:cNvPr>
          <p:cNvSpPr>
            <a:spLocks noChangeAspect="1"/>
          </p:cNvSpPr>
          <p:nvPr/>
        </p:nvSpPr>
        <p:spPr>
          <a:xfrm>
            <a:off x="4146331" y="32424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C28BD1-FA68-597B-6331-56D54AA2F2FA}"/>
              </a:ext>
            </a:extLst>
          </p:cNvPr>
          <p:cNvSpPr>
            <a:spLocks noChangeAspect="1"/>
          </p:cNvSpPr>
          <p:nvPr/>
        </p:nvSpPr>
        <p:spPr>
          <a:xfrm>
            <a:off x="4293475" y="362081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7A8BFE-CCA3-A004-ACE5-DA042A8517EF}"/>
              </a:ext>
            </a:extLst>
          </p:cNvPr>
          <p:cNvSpPr>
            <a:spLocks noChangeAspect="1"/>
          </p:cNvSpPr>
          <p:nvPr/>
        </p:nvSpPr>
        <p:spPr>
          <a:xfrm>
            <a:off x="4493170" y="329499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2EB39-2469-92D1-EBC9-96F77737C20E}"/>
              </a:ext>
            </a:extLst>
          </p:cNvPr>
          <p:cNvSpPr>
            <a:spLocks noChangeAspect="1"/>
          </p:cNvSpPr>
          <p:nvPr/>
        </p:nvSpPr>
        <p:spPr>
          <a:xfrm>
            <a:off x="6143292" y="39571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66721-CFD9-3342-99C3-84FB2D144132}"/>
              </a:ext>
            </a:extLst>
          </p:cNvPr>
          <p:cNvSpPr>
            <a:spLocks noChangeAspect="1"/>
          </p:cNvSpPr>
          <p:nvPr/>
        </p:nvSpPr>
        <p:spPr>
          <a:xfrm>
            <a:off x="6195844" y="38520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A774C3-FBCC-7604-A503-3A9224794F0A}"/>
              </a:ext>
            </a:extLst>
          </p:cNvPr>
          <p:cNvSpPr>
            <a:spLocks noChangeAspect="1"/>
          </p:cNvSpPr>
          <p:nvPr/>
        </p:nvSpPr>
        <p:spPr>
          <a:xfrm rot="1305178">
            <a:off x="6280134" y="412008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1BA507-E753-B2E1-8671-89F416854359}"/>
              </a:ext>
            </a:extLst>
          </p:cNvPr>
          <p:cNvSpPr>
            <a:spLocks noChangeAspect="1"/>
          </p:cNvSpPr>
          <p:nvPr/>
        </p:nvSpPr>
        <p:spPr>
          <a:xfrm rot="1305178">
            <a:off x="6332686" y="40149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429963-C24B-1907-5AAA-DA57C52F836E}"/>
              </a:ext>
            </a:extLst>
          </p:cNvPr>
          <p:cNvSpPr>
            <a:spLocks noChangeAspect="1"/>
          </p:cNvSpPr>
          <p:nvPr/>
        </p:nvSpPr>
        <p:spPr>
          <a:xfrm>
            <a:off x="6311458" y="39571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6ADCB2-3B22-2884-9184-5AE7E568866A}"/>
              </a:ext>
            </a:extLst>
          </p:cNvPr>
          <p:cNvSpPr>
            <a:spLocks noChangeAspect="1"/>
          </p:cNvSpPr>
          <p:nvPr/>
        </p:nvSpPr>
        <p:spPr>
          <a:xfrm>
            <a:off x="6364010" y="38520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7AD732-0986-5574-0992-72765150F739}"/>
              </a:ext>
            </a:extLst>
          </p:cNvPr>
          <p:cNvSpPr>
            <a:spLocks noChangeAspect="1"/>
          </p:cNvSpPr>
          <p:nvPr/>
        </p:nvSpPr>
        <p:spPr>
          <a:xfrm>
            <a:off x="6411305" y="37627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A10B75-3646-FE0D-451A-359631D9EFBE}"/>
              </a:ext>
            </a:extLst>
          </p:cNvPr>
          <p:cNvSpPr>
            <a:spLocks noChangeAspect="1"/>
          </p:cNvSpPr>
          <p:nvPr/>
        </p:nvSpPr>
        <p:spPr>
          <a:xfrm rot="1305178">
            <a:off x="6495595" y="40307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4D61CF-D4C7-BCA9-F0F7-08DC6A83179D}"/>
              </a:ext>
            </a:extLst>
          </p:cNvPr>
          <p:cNvSpPr>
            <a:spLocks noChangeAspect="1"/>
          </p:cNvSpPr>
          <p:nvPr/>
        </p:nvSpPr>
        <p:spPr>
          <a:xfrm>
            <a:off x="6164312" y="40727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8C5E6E-B3C5-6B9E-D806-E4A1DA5ED6DA}"/>
              </a:ext>
            </a:extLst>
          </p:cNvPr>
          <p:cNvSpPr>
            <a:spLocks noChangeAspect="1"/>
          </p:cNvSpPr>
          <p:nvPr/>
        </p:nvSpPr>
        <p:spPr>
          <a:xfrm rot="1305178">
            <a:off x="6248602" y="43408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4FDB75-C4D7-3289-7CC9-C943B452F995}"/>
              </a:ext>
            </a:extLst>
          </p:cNvPr>
          <p:cNvSpPr>
            <a:spLocks noChangeAspect="1"/>
          </p:cNvSpPr>
          <p:nvPr/>
        </p:nvSpPr>
        <p:spPr>
          <a:xfrm>
            <a:off x="6406052" y="362081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17851E-7A24-6E0F-EC16-16B9491679D4}"/>
              </a:ext>
            </a:extLst>
          </p:cNvPr>
          <p:cNvSpPr>
            <a:spLocks noChangeAspect="1"/>
          </p:cNvSpPr>
          <p:nvPr/>
        </p:nvSpPr>
        <p:spPr>
          <a:xfrm rot="1305178">
            <a:off x="6490342" y="388885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54C029-247A-7A8F-0952-67B4C5A2ACAB}"/>
              </a:ext>
            </a:extLst>
          </p:cNvPr>
          <p:cNvSpPr>
            <a:spLocks noChangeAspect="1"/>
          </p:cNvSpPr>
          <p:nvPr/>
        </p:nvSpPr>
        <p:spPr>
          <a:xfrm>
            <a:off x="6563705" y="39151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440200-FB5E-19F4-E882-553AF6E85A34}"/>
              </a:ext>
            </a:extLst>
          </p:cNvPr>
          <p:cNvSpPr>
            <a:spLocks noChangeAspect="1"/>
          </p:cNvSpPr>
          <p:nvPr/>
        </p:nvSpPr>
        <p:spPr>
          <a:xfrm rot="1305178">
            <a:off x="6647995" y="41831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2118DA-9F80-17EA-D21F-F87B470569FB}"/>
              </a:ext>
            </a:extLst>
          </p:cNvPr>
          <p:cNvSpPr txBox="1"/>
          <p:nvPr/>
        </p:nvSpPr>
        <p:spPr>
          <a:xfrm>
            <a:off x="3510456" y="1652798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59F48-AFD3-CB75-EA79-4C8EB214E9FA}"/>
                  </a:ext>
                </a:extLst>
              </p:cNvPr>
              <p:cNvSpPr txBox="1"/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D59F48-AFD3-CB75-EA79-4C8EB214E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BF3549-A3EF-F025-FD06-2FE155789599}"/>
                  </a:ext>
                </a:extLst>
              </p:cNvPr>
              <p:cNvSpPr txBox="1"/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BF3549-A3EF-F025-FD06-2FE15578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54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73C8-6EC0-3329-F413-084DAB31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F76E-9D6A-FC27-F9BD-B9955A99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Unsupervised Learning: Clustering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B6177-E378-4E8B-9735-97E5F4EE2394}"/>
              </a:ext>
            </a:extLst>
          </p:cNvPr>
          <p:cNvCxnSpPr/>
          <p:nvPr/>
        </p:nvCxnSpPr>
        <p:spPr>
          <a:xfrm>
            <a:off x="3510456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DE8510-DEC3-2033-58EC-A4F92F46D3CA}"/>
              </a:ext>
            </a:extLst>
          </p:cNvPr>
          <p:cNvCxnSpPr>
            <a:cxnSpLocks/>
          </p:cNvCxnSpPr>
          <p:nvPr/>
        </p:nvCxnSpPr>
        <p:spPr>
          <a:xfrm flipV="1">
            <a:off x="3510456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59555EB-9295-B0F2-1E56-7CD82B262DD5}"/>
              </a:ext>
            </a:extLst>
          </p:cNvPr>
          <p:cNvSpPr>
            <a:spLocks noChangeAspect="1"/>
          </p:cNvSpPr>
          <p:nvPr/>
        </p:nvSpPr>
        <p:spPr>
          <a:xfrm>
            <a:off x="4141075" y="309004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40EEFD-CF64-D9E8-2358-C722C44A1AC5}"/>
              </a:ext>
            </a:extLst>
          </p:cNvPr>
          <p:cNvSpPr>
            <a:spLocks noChangeAspect="1"/>
          </p:cNvSpPr>
          <p:nvPr/>
        </p:nvSpPr>
        <p:spPr>
          <a:xfrm>
            <a:off x="4261945" y="325295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B60EA1-69CE-A74C-D8A8-C05A23F5A977}"/>
              </a:ext>
            </a:extLst>
          </p:cNvPr>
          <p:cNvSpPr>
            <a:spLocks noChangeAspect="1"/>
          </p:cNvSpPr>
          <p:nvPr/>
        </p:nvSpPr>
        <p:spPr>
          <a:xfrm>
            <a:off x="4335515" y="3032234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A87AA3-EFCB-9D8E-83A8-9E5D4A12D11D}"/>
              </a:ext>
            </a:extLst>
          </p:cNvPr>
          <p:cNvSpPr>
            <a:spLocks noChangeAspect="1"/>
          </p:cNvSpPr>
          <p:nvPr/>
        </p:nvSpPr>
        <p:spPr>
          <a:xfrm>
            <a:off x="4461640" y="323193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512DD9-9228-F158-C2B9-806251D9A07C}"/>
              </a:ext>
            </a:extLst>
          </p:cNvPr>
          <p:cNvSpPr>
            <a:spLocks noChangeAspect="1"/>
          </p:cNvSpPr>
          <p:nvPr/>
        </p:nvSpPr>
        <p:spPr>
          <a:xfrm>
            <a:off x="4293475" y="3452646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5A3CB3-991A-BA48-9612-A03AFDE98969}"/>
              </a:ext>
            </a:extLst>
          </p:cNvPr>
          <p:cNvSpPr>
            <a:spLocks noChangeAspect="1"/>
          </p:cNvSpPr>
          <p:nvPr/>
        </p:nvSpPr>
        <p:spPr>
          <a:xfrm>
            <a:off x="4734910" y="295866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E3DB5F-88EF-88D6-084B-057ACA9EA8E8}"/>
              </a:ext>
            </a:extLst>
          </p:cNvPr>
          <p:cNvSpPr>
            <a:spLocks noChangeAspect="1"/>
          </p:cNvSpPr>
          <p:nvPr/>
        </p:nvSpPr>
        <p:spPr>
          <a:xfrm>
            <a:off x="4293475" y="290611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3549C-1679-7229-BCF1-288514618C64}"/>
              </a:ext>
            </a:extLst>
          </p:cNvPr>
          <p:cNvSpPr>
            <a:spLocks noChangeAspect="1"/>
          </p:cNvSpPr>
          <p:nvPr/>
        </p:nvSpPr>
        <p:spPr>
          <a:xfrm>
            <a:off x="4146331" y="324244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16C9C9-C9AF-E832-A718-07491BB6061C}"/>
              </a:ext>
            </a:extLst>
          </p:cNvPr>
          <p:cNvSpPr>
            <a:spLocks noChangeAspect="1"/>
          </p:cNvSpPr>
          <p:nvPr/>
        </p:nvSpPr>
        <p:spPr>
          <a:xfrm>
            <a:off x="4293475" y="3620811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C5B588-19A9-E831-FAF3-5594B08154B8}"/>
              </a:ext>
            </a:extLst>
          </p:cNvPr>
          <p:cNvSpPr>
            <a:spLocks noChangeAspect="1"/>
          </p:cNvSpPr>
          <p:nvPr/>
        </p:nvSpPr>
        <p:spPr>
          <a:xfrm>
            <a:off x="4493170" y="329499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E4B81-5DB6-284E-7088-85E050B07D67}"/>
              </a:ext>
            </a:extLst>
          </p:cNvPr>
          <p:cNvSpPr>
            <a:spLocks noChangeAspect="1"/>
          </p:cNvSpPr>
          <p:nvPr/>
        </p:nvSpPr>
        <p:spPr>
          <a:xfrm>
            <a:off x="6143292" y="3957141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D75E73-2133-CE16-D09B-F5FD4B6BF128}"/>
              </a:ext>
            </a:extLst>
          </p:cNvPr>
          <p:cNvSpPr>
            <a:spLocks noChangeAspect="1"/>
          </p:cNvSpPr>
          <p:nvPr/>
        </p:nvSpPr>
        <p:spPr>
          <a:xfrm>
            <a:off x="6195844" y="3852039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DB1B28-70EE-CF00-56C5-FE4E3E063B3D}"/>
              </a:ext>
            </a:extLst>
          </p:cNvPr>
          <p:cNvSpPr>
            <a:spLocks noChangeAspect="1"/>
          </p:cNvSpPr>
          <p:nvPr/>
        </p:nvSpPr>
        <p:spPr>
          <a:xfrm rot="1305178">
            <a:off x="6280134" y="4120084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56F8E-2149-03F4-EEEE-2F8863594312}"/>
              </a:ext>
            </a:extLst>
          </p:cNvPr>
          <p:cNvSpPr>
            <a:spLocks noChangeAspect="1"/>
          </p:cNvSpPr>
          <p:nvPr/>
        </p:nvSpPr>
        <p:spPr>
          <a:xfrm rot="1305178">
            <a:off x="6332686" y="401498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5BD51-9DA2-F0C7-4D20-F21901486F97}"/>
              </a:ext>
            </a:extLst>
          </p:cNvPr>
          <p:cNvSpPr>
            <a:spLocks noChangeAspect="1"/>
          </p:cNvSpPr>
          <p:nvPr/>
        </p:nvSpPr>
        <p:spPr>
          <a:xfrm>
            <a:off x="6311458" y="3957143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920821-E4CE-4FBB-F445-2A16E1375BF7}"/>
              </a:ext>
            </a:extLst>
          </p:cNvPr>
          <p:cNvSpPr>
            <a:spLocks noChangeAspect="1"/>
          </p:cNvSpPr>
          <p:nvPr/>
        </p:nvSpPr>
        <p:spPr>
          <a:xfrm>
            <a:off x="6364010" y="3852041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B0EFDA4-7A69-CC19-AA91-56119D46E11D}"/>
              </a:ext>
            </a:extLst>
          </p:cNvPr>
          <p:cNvSpPr>
            <a:spLocks noChangeAspect="1"/>
          </p:cNvSpPr>
          <p:nvPr/>
        </p:nvSpPr>
        <p:spPr>
          <a:xfrm>
            <a:off x="6411305" y="376270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B61C6B-F1EC-1F0C-2DB6-0D92FB5259C6}"/>
              </a:ext>
            </a:extLst>
          </p:cNvPr>
          <p:cNvSpPr>
            <a:spLocks noChangeAspect="1"/>
          </p:cNvSpPr>
          <p:nvPr/>
        </p:nvSpPr>
        <p:spPr>
          <a:xfrm rot="1305178">
            <a:off x="6495595" y="4030747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23AF9F3-D63F-535D-D943-8F6B2B69C779}"/>
              </a:ext>
            </a:extLst>
          </p:cNvPr>
          <p:cNvSpPr>
            <a:spLocks noChangeAspect="1"/>
          </p:cNvSpPr>
          <p:nvPr/>
        </p:nvSpPr>
        <p:spPr>
          <a:xfrm>
            <a:off x="6164312" y="4072755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5D0580-09CE-250C-5605-2F8DF0346586}"/>
              </a:ext>
            </a:extLst>
          </p:cNvPr>
          <p:cNvSpPr>
            <a:spLocks noChangeAspect="1"/>
          </p:cNvSpPr>
          <p:nvPr/>
        </p:nvSpPr>
        <p:spPr>
          <a:xfrm rot="1305178">
            <a:off x="6248602" y="4340800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1BCA83-4B3A-4BF0-A833-B4C01AAC5113}"/>
              </a:ext>
            </a:extLst>
          </p:cNvPr>
          <p:cNvSpPr>
            <a:spLocks noChangeAspect="1"/>
          </p:cNvSpPr>
          <p:nvPr/>
        </p:nvSpPr>
        <p:spPr>
          <a:xfrm>
            <a:off x="6406052" y="3620814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4137F4-607E-7F4C-4ED4-3B54464BD12C}"/>
              </a:ext>
            </a:extLst>
          </p:cNvPr>
          <p:cNvSpPr>
            <a:spLocks noChangeAspect="1"/>
          </p:cNvSpPr>
          <p:nvPr/>
        </p:nvSpPr>
        <p:spPr>
          <a:xfrm rot="1305178">
            <a:off x="6490342" y="3888859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576B17B-5935-7572-F9D2-8AB608085CDD}"/>
              </a:ext>
            </a:extLst>
          </p:cNvPr>
          <p:cNvSpPr>
            <a:spLocks noChangeAspect="1"/>
          </p:cNvSpPr>
          <p:nvPr/>
        </p:nvSpPr>
        <p:spPr>
          <a:xfrm>
            <a:off x="6563705" y="3915102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593501-5E91-E925-3031-511816BC75FC}"/>
              </a:ext>
            </a:extLst>
          </p:cNvPr>
          <p:cNvSpPr>
            <a:spLocks noChangeAspect="1"/>
          </p:cNvSpPr>
          <p:nvPr/>
        </p:nvSpPr>
        <p:spPr>
          <a:xfrm rot="1305178">
            <a:off x="6647995" y="4183147"/>
            <a:ext cx="144000" cy="144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06751A-1A3C-6DE8-7F9B-0A8EEA58184A}"/>
                  </a:ext>
                </a:extLst>
              </p:cNvPr>
              <p:cNvSpPr txBox="1"/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06751A-1A3C-6DE8-7F9B-0A8EEA58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903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BBB245-803B-B807-6AC6-27DCE141D62B}"/>
                  </a:ext>
                </a:extLst>
              </p:cNvPr>
              <p:cNvSpPr txBox="1"/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BBB245-803B-B807-6AC6-27DCE141D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75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77C4C2-6877-E42B-FF01-4F4C47370DCD}"/>
              </a:ext>
            </a:extLst>
          </p:cNvPr>
          <p:cNvSpPr txBox="1"/>
          <p:nvPr/>
        </p:nvSpPr>
        <p:spPr>
          <a:xfrm>
            <a:off x="3510456" y="1799576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B99C2-ED66-76E1-CA93-634A9800E501}"/>
              </a:ext>
            </a:extLst>
          </p:cNvPr>
          <p:cNvSpPr txBox="1"/>
          <p:nvPr/>
        </p:nvSpPr>
        <p:spPr>
          <a:xfrm>
            <a:off x="8324193" y="2846099"/>
            <a:ext cx="2680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Clustering algorithms can be used to discover “clusters” of data. </a:t>
            </a:r>
          </a:p>
        </p:txBody>
      </p:sp>
    </p:spTree>
    <p:extLst>
      <p:ext uri="{BB962C8B-B14F-4D97-AF65-F5344CB8AC3E}">
        <p14:creationId xmlns:p14="http://schemas.microsoft.com/office/powerpoint/2010/main" val="328821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105F-9AC9-ED78-26FA-8DDB809A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3600" dirty="0"/>
              <a:t>Unsupervised Learning: Dimensionality Reduction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5FF086-8FD5-133A-B46A-07ED3BD0107F}"/>
              </a:ext>
            </a:extLst>
          </p:cNvPr>
          <p:cNvCxnSpPr/>
          <p:nvPr/>
        </p:nvCxnSpPr>
        <p:spPr>
          <a:xfrm>
            <a:off x="935430" y="582273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135013-94E1-EEF5-B254-BD62B22121A9}"/>
              </a:ext>
            </a:extLst>
          </p:cNvPr>
          <p:cNvCxnSpPr>
            <a:cxnSpLocks/>
          </p:cNvCxnSpPr>
          <p:nvPr/>
        </p:nvCxnSpPr>
        <p:spPr>
          <a:xfrm flipV="1">
            <a:off x="935430" y="2270234"/>
            <a:ext cx="0" cy="35524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501D0CA-1EA3-A1FE-A710-FECBC7C47331}"/>
              </a:ext>
            </a:extLst>
          </p:cNvPr>
          <p:cNvSpPr>
            <a:spLocks noChangeAspect="1"/>
          </p:cNvSpPr>
          <p:nvPr/>
        </p:nvSpPr>
        <p:spPr>
          <a:xfrm>
            <a:off x="1566049" y="30900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CFF7EA-D9B0-BDFC-9459-709A4354724B}"/>
              </a:ext>
            </a:extLst>
          </p:cNvPr>
          <p:cNvSpPr>
            <a:spLocks noChangeAspect="1"/>
          </p:cNvSpPr>
          <p:nvPr/>
        </p:nvSpPr>
        <p:spPr>
          <a:xfrm>
            <a:off x="1686919" y="325295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F15EA9-A6F7-3F54-37A7-BB461119F015}"/>
              </a:ext>
            </a:extLst>
          </p:cNvPr>
          <p:cNvSpPr>
            <a:spLocks noChangeAspect="1"/>
          </p:cNvSpPr>
          <p:nvPr/>
        </p:nvSpPr>
        <p:spPr>
          <a:xfrm>
            <a:off x="1760489" y="303223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798140-6422-5EA2-DD35-7BFED24230FF}"/>
              </a:ext>
            </a:extLst>
          </p:cNvPr>
          <p:cNvSpPr>
            <a:spLocks noChangeAspect="1"/>
          </p:cNvSpPr>
          <p:nvPr/>
        </p:nvSpPr>
        <p:spPr>
          <a:xfrm>
            <a:off x="1886614" y="323193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355CAB-A61D-882A-2D51-28A282C633B0}"/>
              </a:ext>
            </a:extLst>
          </p:cNvPr>
          <p:cNvSpPr>
            <a:spLocks noChangeAspect="1"/>
          </p:cNvSpPr>
          <p:nvPr/>
        </p:nvSpPr>
        <p:spPr>
          <a:xfrm>
            <a:off x="1718449" y="345264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45DD37-53ED-29A5-2B70-6B4AF8059240}"/>
              </a:ext>
            </a:extLst>
          </p:cNvPr>
          <p:cNvSpPr>
            <a:spLocks noChangeAspect="1"/>
          </p:cNvSpPr>
          <p:nvPr/>
        </p:nvSpPr>
        <p:spPr>
          <a:xfrm>
            <a:off x="2159884" y="295866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6DB0CA-0CF8-073C-A02B-968B591813A4}"/>
              </a:ext>
            </a:extLst>
          </p:cNvPr>
          <p:cNvSpPr>
            <a:spLocks noChangeAspect="1"/>
          </p:cNvSpPr>
          <p:nvPr/>
        </p:nvSpPr>
        <p:spPr>
          <a:xfrm>
            <a:off x="1718449" y="290611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FCA219-4823-E5B5-72D6-871025A1FA94}"/>
              </a:ext>
            </a:extLst>
          </p:cNvPr>
          <p:cNvSpPr>
            <a:spLocks noChangeAspect="1"/>
          </p:cNvSpPr>
          <p:nvPr/>
        </p:nvSpPr>
        <p:spPr>
          <a:xfrm>
            <a:off x="1571305" y="32424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91FBF-A8B2-411C-DED0-EBAAA860CA55}"/>
              </a:ext>
            </a:extLst>
          </p:cNvPr>
          <p:cNvSpPr>
            <a:spLocks noChangeAspect="1"/>
          </p:cNvSpPr>
          <p:nvPr/>
        </p:nvSpPr>
        <p:spPr>
          <a:xfrm>
            <a:off x="1718449" y="362081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5D2D5E-A71C-5E13-076B-92B75B174969}"/>
              </a:ext>
            </a:extLst>
          </p:cNvPr>
          <p:cNvSpPr>
            <a:spLocks noChangeAspect="1"/>
          </p:cNvSpPr>
          <p:nvPr/>
        </p:nvSpPr>
        <p:spPr>
          <a:xfrm>
            <a:off x="1918144" y="329499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4E5540-923D-6724-F421-D5A559C0A1A1}"/>
              </a:ext>
            </a:extLst>
          </p:cNvPr>
          <p:cNvSpPr>
            <a:spLocks noChangeAspect="1"/>
          </p:cNvSpPr>
          <p:nvPr/>
        </p:nvSpPr>
        <p:spPr>
          <a:xfrm>
            <a:off x="3568266" y="39571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8332C0-2D18-D9DB-92FC-A8EF9AA8311C}"/>
              </a:ext>
            </a:extLst>
          </p:cNvPr>
          <p:cNvSpPr>
            <a:spLocks noChangeAspect="1"/>
          </p:cNvSpPr>
          <p:nvPr/>
        </p:nvSpPr>
        <p:spPr>
          <a:xfrm>
            <a:off x="3620818" y="38520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3B2F08-475E-8BFF-9720-4E2ECADEF6F9}"/>
              </a:ext>
            </a:extLst>
          </p:cNvPr>
          <p:cNvSpPr>
            <a:spLocks noChangeAspect="1"/>
          </p:cNvSpPr>
          <p:nvPr/>
        </p:nvSpPr>
        <p:spPr>
          <a:xfrm rot="1305178">
            <a:off x="3705108" y="412008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ACD4B4-2E7F-9278-E7AF-093C8DEA6EBE}"/>
              </a:ext>
            </a:extLst>
          </p:cNvPr>
          <p:cNvSpPr>
            <a:spLocks noChangeAspect="1"/>
          </p:cNvSpPr>
          <p:nvPr/>
        </p:nvSpPr>
        <p:spPr>
          <a:xfrm rot="1305178">
            <a:off x="3757660" y="401498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EC0DA8-4B9E-24AF-CF51-0B0AA7400B3D}"/>
              </a:ext>
            </a:extLst>
          </p:cNvPr>
          <p:cNvSpPr>
            <a:spLocks noChangeAspect="1"/>
          </p:cNvSpPr>
          <p:nvPr/>
        </p:nvSpPr>
        <p:spPr>
          <a:xfrm>
            <a:off x="3736432" y="395714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FD51ED-B6BB-9244-3DCC-8B811E951A5F}"/>
              </a:ext>
            </a:extLst>
          </p:cNvPr>
          <p:cNvSpPr>
            <a:spLocks noChangeAspect="1"/>
          </p:cNvSpPr>
          <p:nvPr/>
        </p:nvSpPr>
        <p:spPr>
          <a:xfrm>
            <a:off x="3788984" y="38520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D9A065-6366-21F3-D6FE-BA50B2115B9C}"/>
              </a:ext>
            </a:extLst>
          </p:cNvPr>
          <p:cNvSpPr>
            <a:spLocks noChangeAspect="1"/>
          </p:cNvSpPr>
          <p:nvPr/>
        </p:nvSpPr>
        <p:spPr>
          <a:xfrm>
            <a:off x="3836279" y="37627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49D2E9-F5A8-AAF8-757C-A76444C3C58F}"/>
              </a:ext>
            </a:extLst>
          </p:cNvPr>
          <p:cNvSpPr>
            <a:spLocks noChangeAspect="1"/>
          </p:cNvSpPr>
          <p:nvPr/>
        </p:nvSpPr>
        <p:spPr>
          <a:xfrm rot="1305178">
            <a:off x="3920569" y="40307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B0E08-3087-6C72-E24D-043E8B73ED7A}"/>
              </a:ext>
            </a:extLst>
          </p:cNvPr>
          <p:cNvSpPr>
            <a:spLocks noChangeAspect="1"/>
          </p:cNvSpPr>
          <p:nvPr/>
        </p:nvSpPr>
        <p:spPr>
          <a:xfrm>
            <a:off x="3589286" y="407275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1ABF29-21BE-EC86-A5C1-8439ADD41537}"/>
              </a:ext>
            </a:extLst>
          </p:cNvPr>
          <p:cNvSpPr>
            <a:spLocks noChangeAspect="1"/>
          </p:cNvSpPr>
          <p:nvPr/>
        </p:nvSpPr>
        <p:spPr>
          <a:xfrm rot="1305178">
            <a:off x="3673576" y="43408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02B584-DB69-64E2-CFDC-31EB6D03BD97}"/>
              </a:ext>
            </a:extLst>
          </p:cNvPr>
          <p:cNvSpPr>
            <a:spLocks noChangeAspect="1"/>
          </p:cNvSpPr>
          <p:nvPr/>
        </p:nvSpPr>
        <p:spPr>
          <a:xfrm>
            <a:off x="3831026" y="362081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7212DF-035B-BE0D-4377-9F969A5EDB64}"/>
              </a:ext>
            </a:extLst>
          </p:cNvPr>
          <p:cNvSpPr>
            <a:spLocks noChangeAspect="1"/>
          </p:cNvSpPr>
          <p:nvPr/>
        </p:nvSpPr>
        <p:spPr>
          <a:xfrm rot="1305178">
            <a:off x="3915316" y="388885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93E84E-17B9-20B6-1687-980CE427087F}"/>
              </a:ext>
            </a:extLst>
          </p:cNvPr>
          <p:cNvSpPr>
            <a:spLocks noChangeAspect="1"/>
          </p:cNvSpPr>
          <p:nvPr/>
        </p:nvSpPr>
        <p:spPr>
          <a:xfrm>
            <a:off x="3988679" y="391510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2F40-48CD-F000-288E-1D6D522548D9}"/>
              </a:ext>
            </a:extLst>
          </p:cNvPr>
          <p:cNvSpPr>
            <a:spLocks noChangeAspect="1"/>
          </p:cNvSpPr>
          <p:nvPr/>
        </p:nvSpPr>
        <p:spPr>
          <a:xfrm rot="1305178">
            <a:off x="4072969" y="418314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105FFE-E5A8-4449-540F-E350A25C8623}"/>
              </a:ext>
            </a:extLst>
          </p:cNvPr>
          <p:cNvSpPr txBox="1"/>
          <p:nvPr/>
        </p:nvSpPr>
        <p:spPr>
          <a:xfrm>
            <a:off x="935430" y="1652798"/>
            <a:ext cx="49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Data has no labels, only the inputs are known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74D1D-5D38-0314-5B3B-DD2946E55614}"/>
                  </a:ext>
                </a:extLst>
              </p:cNvPr>
              <p:cNvSpPr txBox="1"/>
              <p:nvPr/>
            </p:nvSpPr>
            <p:spPr>
              <a:xfrm>
                <a:off x="2367877" y="588257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74D1D-5D38-0314-5B3B-DD2946E55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77" y="5882578"/>
                <a:ext cx="1318525" cy="276999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B628E-0B73-0D79-C0CA-DF547EEB6982}"/>
                  </a:ext>
                </a:extLst>
              </p:cNvPr>
              <p:cNvSpPr txBox="1"/>
              <p:nvPr/>
            </p:nvSpPr>
            <p:spPr>
              <a:xfrm>
                <a:off x="48249" y="3884591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B628E-0B73-0D79-C0CA-DF547EEB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" y="3884591"/>
                <a:ext cx="131852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03E2AE-4FFA-D973-A2D4-C48000635B1D}"/>
              </a:ext>
            </a:extLst>
          </p:cNvPr>
          <p:cNvCxnSpPr/>
          <p:nvPr/>
        </p:nvCxnSpPr>
        <p:spPr>
          <a:xfrm>
            <a:off x="7288911" y="4072761"/>
            <a:ext cx="41515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4072488-E2D8-4344-C720-6F3EA1B8D0C9}"/>
              </a:ext>
            </a:extLst>
          </p:cNvPr>
          <p:cNvSpPr>
            <a:spLocks noChangeAspect="1"/>
          </p:cNvSpPr>
          <p:nvPr/>
        </p:nvSpPr>
        <p:spPr>
          <a:xfrm>
            <a:off x="79195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2289B0-CACF-9171-867B-3ECBAECABA50}"/>
              </a:ext>
            </a:extLst>
          </p:cNvPr>
          <p:cNvSpPr>
            <a:spLocks noChangeAspect="1"/>
          </p:cNvSpPr>
          <p:nvPr/>
        </p:nvSpPr>
        <p:spPr>
          <a:xfrm>
            <a:off x="804040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8B91FD-3C59-7377-BDF0-F372B88D2569}"/>
              </a:ext>
            </a:extLst>
          </p:cNvPr>
          <p:cNvSpPr>
            <a:spLocks noChangeAspect="1"/>
          </p:cNvSpPr>
          <p:nvPr/>
        </p:nvSpPr>
        <p:spPr>
          <a:xfrm>
            <a:off x="811397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B6CC59-F957-0D4B-9DA9-116AD3388B99}"/>
              </a:ext>
            </a:extLst>
          </p:cNvPr>
          <p:cNvSpPr>
            <a:spLocks noChangeAspect="1"/>
          </p:cNvSpPr>
          <p:nvPr/>
        </p:nvSpPr>
        <p:spPr>
          <a:xfrm>
            <a:off x="824009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CB7B63-7141-71EE-E1F5-0A3F955BAF7D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01801B-A7E0-CA8E-9C40-E5460DC2397B}"/>
              </a:ext>
            </a:extLst>
          </p:cNvPr>
          <p:cNvSpPr>
            <a:spLocks noChangeAspect="1"/>
          </p:cNvSpPr>
          <p:nvPr/>
        </p:nvSpPr>
        <p:spPr>
          <a:xfrm>
            <a:off x="851336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0CF010-F943-C411-F8D0-FCE0A2026F30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B27789-73F0-2153-1568-9E4FFCBB310C}"/>
              </a:ext>
            </a:extLst>
          </p:cNvPr>
          <p:cNvSpPr>
            <a:spLocks noChangeAspect="1"/>
          </p:cNvSpPr>
          <p:nvPr/>
        </p:nvSpPr>
        <p:spPr>
          <a:xfrm>
            <a:off x="7924786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B1536C-AD55-D962-36B1-224EAB138133}"/>
              </a:ext>
            </a:extLst>
          </p:cNvPr>
          <p:cNvSpPr>
            <a:spLocks noChangeAspect="1"/>
          </p:cNvSpPr>
          <p:nvPr/>
        </p:nvSpPr>
        <p:spPr>
          <a:xfrm>
            <a:off x="8071930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1F11ED-B308-166C-F093-ADD1E331B25B}"/>
              </a:ext>
            </a:extLst>
          </p:cNvPr>
          <p:cNvSpPr>
            <a:spLocks noChangeAspect="1"/>
          </p:cNvSpPr>
          <p:nvPr/>
        </p:nvSpPr>
        <p:spPr>
          <a:xfrm>
            <a:off x="8271625" y="39939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6F1BA9C-2C15-B87C-654F-475A87462B9E}"/>
              </a:ext>
            </a:extLst>
          </p:cNvPr>
          <p:cNvSpPr>
            <a:spLocks noChangeAspect="1"/>
          </p:cNvSpPr>
          <p:nvPr/>
        </p:nvSpPr>
        <p:spPr>
          <a:xfrm>
            <a:off x="992174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E675D7-B9F6-B47E-065C-708A12A7EA60}"/>
              </a:ext>
            </a:extLst>
          </p:cNvPr>
          <p:cNvSpPr>
            <a:spLocks noChangeAspect="1"/>
          </p:cNvSpPr>
          <p:nvPr/>
        </p:nvSpPr>
        <p:spPr>
          <a:xfrm>
            <a:off x="9974299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2BD2FF4-89E7-9250-4B23-DCCBABE3E0AE}"/>
              </a:ext>
            </a:extLst>
          </p:cNvPr>
          <p:cNvSpPr>
            <a:spLocks noChangeAspect="1"/>
          </p:cNvSpPr>
          <p:nvPr/>
        </p:nvSpPr>
        <p:spPr>
          <a:xfrm rot="1305178">
            <a:off x="10058589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8305C1-3ECA-9C17-5D29-15772CF452E4}"/>
              </a:ext>
            </a:extLst>
          </p:cNvPr>
          <p:cNvSpPr>
            <a:spLocks noChangeAspect="1"/>
          </p:cNvSpPr>
          <p:nvPr/>
        </p:nvSpPr>
        <p:spPr>
          <a:xfrm rot="1305178">
            <a:off x="10111141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84D23-FDE9-57C9-A8F1-C64E67D11477}"/>
              </a:ext>
            </a:extLst>
          </p:cNvPr>
          <p:cNvSpPr>
            <a:spLocks noChangeAspect="1"/>
          </p:cNvSpPr>
          <p:nvPr/>
        </p:nvSpPr>
        <p:spPr>
          <a:xfrm>
            <a:off x="10089913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7B4F938-DAAA-576F-BC43-A7C514323A33}"/>
              </a:ext>
            </a:extLst>
          </p:cNvPr>
          <p:cNvSpPr>
            <a:spLocks noChangeAspect="1"/>
          </p:cNvSpPr>
          <p:nvPr/>
        </p:nvSpPr>
        <p:spPr>
          <a:xfrm>
            <a:off x="10142465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CAC491-D488-9094-4A39-DE2B83A165D4}"/>
              </a:ext>
            </a:extLst>
          </p:cNvPr>
          <p:cNvSpPr>
            <a:spLocks noChangeAspect="1"/>
          </p:cNvSpPr>
          <p:nvPr/>
        </p:nvSpPr>
        <p:spPr>
          <a:xfrm>
            <a:off x="1018976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5E00C5B-0DA7-360E-8357-F09AADB1A8C6}"/>
              </a:ext>
            </a:extLst>
          </p:cNvPr>
          <p:cNvSpPr>
            <a:spLocks noChangeAspect="1"/>
          </p:cNvSpPr>
          <p:nvPr/>
        </p:nvSpPr>
        <p:spPr>
          <a:xfrm rot="1305178">
            <a:off x="1027405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3288ED-917F-41AA-5A80-8F14ADB152D3}"/>
              </a:ext>
            </a:extLst>
          </p:cNvPr>
          <p:cNvSpPr>
            <a:spLocks noChangeAspect="1"/>
          </p:cNvSpPr>
          <p:nvPr/>
        </p:nvSpPr>
        <p:spPr>
          <a:xfrm>
            <a:off x="994276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57A17B-EB05-0586-2A84-5AF9680DBAAA}"/>
              </a:ext>
            </a:extLst>
          </p:cNvPr>
          <p:cNvSpPr>
            <a:spLocks noChangeAspect="1"/>
          </p:cNvSpPr>
          <p:nvPr/>
        </p:nvSpPr>
        <p:spPr>
          <a:xfrm rot="1305178">
            <a:off x="1002705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587CA84-6D95-6794-87BD-19ED35627471}"/>
              </a:ext>
            </a:extLst>
          </p:cNvPr>
          <p:cNvSpPr>
            <a:spLocks noChangeAspect="1"/>
          </p:cNvSpPr>
          <p:nvPr/>
        </p:nvSpPr>
        <p:spPr>
          <a:xfrm>
            <a:off x="1018450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29EEA6-8BDD-CCEB-A1E4-535834D3871A}"/>
              </a:ext>
            </a:extLst>
          </p:cNvPr>
          <p:cNvSpPr>
            <a:spLocks noChangeAspect="1"/>
          </p:cNvSpPr>
          <p:nvPr/>
        </p:nvSpPr>
        <p:spPr>
          <a:xfrm rot="1305178">
            <a:off x="10268797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3ABD46-F028-F5BB-4F6A-AB23A7F52029}"/>
              </a:ext>
            </a:extLst>
          </p:cNvPr>
          <p:cNvSpPr>
            <a:spLocks noChangeAspect="1"/>
          </p:cNvSpPr>
          <p:nvPr/>
        </p:nvSpPr>
        <p:spPr>
          <a:xfrm>
            <a:off x="1034216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61EFF8-F4B2-DCDF-4A89-D750402994B2}"/>
              </a:ext>
            </a:extLst>
          </p:cNvPr>
          <p:cNvSpPr>
            <a:spLocks noChangeAspect="1"/>
          </p:cNvSpPr>
          <p:nvPr/>
        </p:nvSpPr>
        <p:spPr>
          <a:xfrm rot="1305178">
            <a:off x="10426450" y="3996839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38678-BBB3-044F-8EBB-3833BE0B3C6E}"/>
                  </a:ext>
                </a:extLst>
              </p:cNvPr>
              <p:cNvSpPr txBox="1"/>
              <p:nvPr/>
            </p:nvSpPr>
            <p:spPr>
              <a:xfrm>
                <a:off x="8721358" y="4132608"/>
                <a:ext cx="1318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38678-BBB3-044F-8EBB-3833BE0B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358" y="4132608"/>
                <a:ext cx="1318525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3525CFF-FABE-1875-A761-9D57950688C1}"/>
              </a:ext>
            </a:extLst>
          </p:cNvPr>
          <p:cNvCxnSpPr/>
          <p:nvPr/>
        </p:nvCxnSpPr>
        <p:spPr>
          <a:xfrm>
            <a:off x="5349766" y="3975282"/>
            <a:ext cx="139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79822C0-B98E-4C2E-FE8D-5F1457370E33}"/>
              </a:ext>
            </a:extLst>
          </p:cNvPr>
          <p:cNvSpPr txBox="1"/>
          <p:nvPr/>
        </p:nvSpPr>
        <p:spPr>
          <a:xfrm>
            <a:off x="5233498" y="3301037"/>
            <a:ext cx="1859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Dimensionality</a:t>
            </a:r>
          </a:p>
          <a:p>
            <a:r>
              <a:rPr lang="en-DK" dirty="0"/>
              <a:t>reduction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2854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6812</TotalTime>
  <Words>726</Words>
  <Application>Microsoft Macintosh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Office Theme</vt:lpstr>
      <vt:lpstr>Lesson 4</vt:lpstr>
      <vt:lpstr>Machine Learning Catagories</vt:lpstr>
      <vt:lpstr>Supervised learning: Regression</vt:lpstr>
      <vt:lpstr>Supervised learning: Classification</vt:lpstr>
      <vt:lpstr>Supervised learning: Classification</vt:lpstr>
      <vt:lpstr>Supervised learning</vt:lpstr>
      <vt:lpstr>Unsupervised Learning</vt:lpstr>
      <vt:lpstr>Unsupervised Learning: Clustering</vt:lpstr>
      <vt:lpstr>Unsupervised Learning: Dimensionality Reduction</vt:lpstr>
      <vt:lpstr>Models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 in Pytorch</vt:lpstr>
      <vt:lpstr>Neural networks in Pytorch</vt:lpstr>
      <vt:lpstr>Overfitting: Gotta be careful</vt:lpstr>
      <vt:lpstr>Overfitting: Validation / Test</vt:lpstr>
      <vt:lpstr>A little history</vt:lpstr>
      <vt:lpstr>Convolutional Neural Networks</vt:lpstr>
      <vt:lpstr>AlexNet Architecture</vt:lpstr>
      <vt:lpstr>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Mads-Peter Verner Christiansen</dc:creator>
  <cp:lastModifiedBy>Mads-Peter Verner Christiansen</cp:lastModifiedBy>
  <cp:revision>3</cp:revision>
  <dcterms:created xsi:type="dcterms:W3CDTF">2025-01-23T01:52:13Z</dcterms:created>
  <dcterms:modified xsi:type="dcterms:W3CDTF">2025-01-27T19:25:11Z</dcterms:modified>
</cp:coreProperties>
</file>